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05" r:id="rId2"/>
  </p:sldMasterIdLst>
  <p:notesMasterIdLst>
    <p:notesMasterId r:id="rId26"/>
  </p:notesMasterIdLst>
  <p:sldIdLst>
    <p:sldId id="256" r:id="rId3"/>
    <p:sldId id="286" r:id="rId4"/>
    <p:sldId id="260" r:id="rId5"/>
    <p:sldId id="263" r:id="rId6"/>
    <p:sldId id="284" r:id="rId7"/>
    <p:sldId id="336" r:id="rId8"/>
    <p:sldId id="328" r:id="rId9"/>
    <p:sldId id="327" r:id="rId10"/>
    <p:sldId id="279" r:id="rId11"/>
    <p:sldId id="352" r:id="rId12"/>
    <p:sldId id="316" r:id="rId13"/>
    <p:sldId id="317" r:id="rId14"/>
    <p:sldId id="322" r:id="rId15"/>
    <p:sldId id="318" r:id="rId16"/>
    <p:sldId id="329" r:id="rId17"/>
    <p:sldId id="332" r:id="rId18"/>
    <p:sldId id="349" r:id="rId19"/>
    <p:sldId id="314" r:id="rId20"/>
    <p:sldId id="361" r:id="rId21"/>
    <p:sldId id="363" r:id="rId22"/>
    <p:sldId id="319" r:id="rId23"/>
    <p:sldId id="262" r:id="rId24"/>
    <p:sldId id="366" r:id="rId25"/>
  </p:sldIdLst>
  <p:sldSz cx="12192000" cy="6858000"/>
  <p:notesSz cx="6858000" cy="9144000"/>
  <p:defaultTextStyle>
    <a:defPPr>
      <a:defRPr lang="en-US"/>
    </a:defPPr>
    <a:lvl1pPr algn="l" defTabSz="457200" rtl="0" fontAlgn="base">
      <a:spcBef>
        <a:spcPct val="0"/>
      </a:spcBef>
      <a:spcAft>
        <a:spcPct val="0"/>
      </a:spcAft>
      <a:defRPr u="sng" kern="1200">
        <a:solidFill>
          <a:schemeClr val="tx1"/>
        </a:solidFill>
        <a:latin typeface="Arial" charset="0"/>
        <a:ea typeface="+mn-ea"/>
        <a:cs typeface="Arial" charset="0"/>
      </a:defRPr>
    </a:lvl1pPr>
    <a:lvl2pPr marL="457200" algn="l" defTabSz="457200" rtl="0" fontAlgn="base">
      <a:spcBef>
        <a:spcPct val="0"/>
      </a:spcBef>
      <a:spcAft>
        <a:spcPct val="0"/>
      </a:spcAft>
      <a:defRPr u="sng" kern="1200">
        <a:solidFill>
          <a:schemeClr val="tx1"/>
        </a:solidFill>
        <a:latin typeface="Arial" charset="0"/>
        <a:ea typeface="+mn-ea"/>
        <a:cs typeface="Arial" charset="0"/>
      </a:defRPr>
    </a:lvl2pPr>
    <a:lvl3pPr marL="914400" algn="l" defTabSz="457200" rtl="0" fontAlgn="base">
      <a:spcBef>
        <a:spcPct val="0"/>
      </a:spcBef>
      <a:spcAft>
        <a:spcPct val="0"/>
      </a:spcAft>
      <a:defRPr u="sng" kern="1200">
        <a:solidFill>
          <a:schemeClr val="tx1"/>
        </a:solidFill>
        <a:latin typeface="Arial" charset="0"/>
        <a:ea typeface="+mn-ea"/>
        <a:cs typeface="Arial" charset="0"/>
      </a:defRPr>
    </a:lvl3pPr>
    <a:lvl4pPr marL="1371600" algn="l" defTabSz="457200" rtl="0" fontAlgn="base">
      <a:spcBef>
        <a:spcPct val="0"/>
      </a:spcBef>
      <a:spcAft>
        <a:spcPct val="0"/>
      </a:spcAft>
      <a:defRPr u="sng" kern="1200">
        <a:solidFill>
          <a:schemeClr val="tx1"/>
        </a:solidFill>
        <a:latin typeface="Arial" charset="0"/>
        <a:ea typeface="+mn-ea"/>
        <a:cs typeface="Arial" charset="0"/>
      </a:defRPr>
    </a:lvl4pPr>
    <a:lvl5pPr marL="1828800" algn="l" defTabSz="457200" rtl="0" fontAlgn="base">
      <a:spcBef>
        <a:spcPct val="0"/>
      </a:spcBef>
      <a:spcAft>
        <a:spcPct val="0"/>
      </a:spcAft>
      <a:defRPr u="sng" kern="1200">
        <a:solidFill>
          <a:schemeClr val="tx1"/>
        </a:solidFill>
        <a:latin typeface="Arial" charset="0"/>
        <a:ea typeface="+mn-ea"/>
        <a:cs typeface="Arial" charset="0"/>
      </a:defRPr>
    </a:lvl5pPr>
    <a:lvl6pPr marL="2286000" algn="l" defTabSz="914400" rtl="0" eaLnBrk="1" latinLnBrk="0" hangingPunct="1">
      <a:defRPr u="sng" kern="1200">
        <a:solidFill>
          <a:schemeClr val="tx1"/>
        </a:solidFill>
        <a:latin typeface="Arial" charset="0"/>
        <a:ea typeface="+mn-ea"/>
        <a:cs typeface="Arial" charset="0"/>
      </a:defRPr>
    </a:lvl6pPr>
    <a:lvl7pPr marL="2743200" algn="l" defTabSz="914400" rtl="0" eaLnBrk="1" latinLnBrk="0" hangingPunct="1">
      <a:defRPr u="sng" kern="1200">
        <a:solidFill>
          <a:schemeClr val="tx1"/>
        </a:solidFill>
        <a:latin typeface="Arial" charset="0"/>
        <a:ea typeface="+mn-ea"/>
        <a:cs typeface="Arial" charset="0"/>
      </a:defRPr>
    </a:lvl7pPr>
    <a:lvl8pPr marL="3200400" algn="l" defTabSz="914400" rtl="0" eaLnBrk="1" latinLnBrk="0" hangingPunct="1">
      <a:defRPr u="sng" kern="1200">
        <a:solidFill>
          <a:schemeClr val="tx1"/>
        </a:solidFill>
        <a:latin typeface="Arial" charset="0"/>
        <a:ea typeface="+mn-ea"/>
        <a:cs typeface="Arial" charset="0"/>
      </a:defRPr>
    </a:lvl8pPr>
    <a:lvl9pPr marL="3657600" algn="l" defTabSz="914400" rtl="0" eaLnBrk="1" latinLnBrk="0" hangingPunct="1">
      <a:defRPr u="sng"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BEE"/>
    <a:srgbClr val="0000FF"/>
    <a:srgbClr val="FF3300"/>
    <a:srgbClr val="FF0066"/>
    <a:srgbClr val="FFFFCC"/>
    <a:srgbClr val="336600"/>
    <a:srgbClr val="00FF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957" autoAdjust="0"/>
  </p:normalViewPr>
  <p:slideViewPr>
    <p:cSldViewPr snapToGrid="0">
      <p:cViewPr varScale="1">
        <p:scale>
          <a:sx n="79" d="100"/>
          <a:sy n="79" d="100"/>
        </p:scale>
        <p:origin x="-222"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u="none">
                <a:effectLst/>
              </a:defRPr>
            </a:lvl1pPr>
          </a:lstStyle>
          <a:p>
            <a:pPr>
              <a:defRPr/>
            </a:pPr>
            <a:endParaRPr lang="it-IT"/>
          </a:p>
        </p:txBody>
      </p:sp>
      <p:sp>
        <p:nvSpPr>
          <p:cNvPr id="1013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u="none">
                <a:effectLst/>
              </a:defRPr>
            </a:lvl1pPr>
          </a:lstStyle>
          <a:p>
            <a:pPr>
              <a:defRPr/>
            </a:pPr>
            <a:fld id="{C7079B8F-C839-4410-B6C8-D84B37AB50BD}" type="datetimeFigureOut">
              <a:rPr lang="it-IT"/>
              <a:pPr>
                <a:defRPr/>
              </a:pPr>
              <a:t>22/11/2016</a:t>
            </a:fld>
            <a:endParaRPr lang="it-IT"/>
          </a:p>
        </p:txBody>
      </p:sp>
      <p:sp>
        <p:nvSpPr>
          <p:cNvPr id="440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13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13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u="none">
                <a:effectLst/>
              </a:defRPr>
            </a:lvl1pPr>
          </a:lstStyle>
          <a:p>
            <a:pPr>
              <a:defRPr/>
            </a:pPr>
            <a:endParaRPr lang="it-IT"/>
          </a:p>
        </p:txBody>
      </p:sp>
      <p:sp>
        <p:nvSpPr>
          <p:cNvPr id="1013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none">
                <a:effectLst/>
              </a:defRPr>
            </a:lvl1pPr>
          </a:lstStyle>
          <a:p>
            <a:pPr>
              <a:defRPr/>
            </a:pPr>
            <a:fld id="{75344C11-2F8C-4148-AEBE-FF0B70E5DC47}"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292100" y="641350"/>
            <a:ext cx="5624513" cy="3163888"/>
          </a:xfrm>
          <a:ln/>
        </p:spPr>
      </p:sp>
      <p:sp>
        <p:nvSpPr>
          <p:cNvPr id="51203" name="Text Box 3"/>
          <p:cNvSpPr>
            <a:spLocks noGrp="1" noChangeArrowheads="1"/>
          </p:cNvSpPr>
          <p:nvPr>
            <p:ph type="body" idx="1"/>
          </p:nvPr>
        </p:nvSpPr>
        <p:spPr>
          <a:xfrm>
            <a:off x="620713" y="4008438"/>
            <a:ext cx="4965700" cy="3798887"/>
          </a:xfrm>
          <a:noFill/>
          <a:ln/>
        </p:spPr>
        <p:txBody>
          <a:bodyPr lIns="0" tIns="7915" rIns="0" bIns="0"/>
          <a:lstStyle/>
          <a:p>
            <a:pPr defTabSz="457200" eaLnBrk="1">
              <a:lnSpc>
                <a:spcPct val="93000"/>
              </a:lnSpc>
              <a:spcBef>
                <a:spcPct val="0"/>
              </a:spcBef>
              <a:tabLst>
                <a:tab pos="723900" algn="l"/>
                <a:tab pos="1447800" algn="l"/>
                <a:tab pos="2171700" algn="l"/>
                <a:tab pos="2895600" algn="l"/>
                <a:tab pos="3619500" algn="l"/>
                <a:tab pos="4343400" algn="l"/>
                <a:tab pos="5067300" algn="l"/>
              </a:tabLst>
            </a:pPr>
            <a:r>
              <a:rPr lang="en-US" sz="1000">
                <a:latin typeface="Arial Unicode MS" pitchFamily="34" charset="-128"/>
                <a:ea typeface="Arial Unicode MS" pitchFamily="34" charset="-128"/>
                <a:cs typeface="Arial Unicode MS" pitchFamily="34" charset="-128"/>
              </a:rPr>
              <a:t>Observed versus Expected Changes in Age-Specific Incidence of Thyroid Cancer per 100,000 Women, 1988</a:t>
            </a:r>
            <a:r>
              <a:rPr lang="en-US" sz="1000">
                <a:ea typeface="Arial Unicode MS" pitchFamily="34" charset="-128"/>
                <a:cs typeface="Arial Unicode MS" pitchFamily="34" charset="-128"/>
              </a:rPr>
              <a:t>–</a:t>
            </a:r>
            <a:r>
              <a:rPr lang="en-US" sz="1000">
                <a:latin typeface="Arial Unicode MS" pitchFamily="34" charset="-128"/>
                <a:ea typeface="Arial Unicode MS" pitchFamily="34" charset="-128"/>
                <a:cs typeface="Arial Unicode MS" pitchFamily="34" charset="-128"/>
              </a:rPr>
              <a:t>2007.</a:t>
            </a:r>
            <a:r>
              <a:rPr lang="en-US" sz="1000">
                <a:ea typeface="Arial Unicode MS" pitchFamily="34" charset="-128"/>
                <a:cs typeface="Arial Unicode MS" pitchFamily="34" charset="-128"/>
              </a:rPr>
              <a:t> </a:t>
            </a:r>
            <a:r>
              <a:rPr lang="en-US" sz="1000">
                <a:latin typeface="Arial Unicode MS" pitchFamily="34" charset="-128"/>
                <a:ea typeface="Arial Unicode MS" pitchFamily="34" charset="-128"/>
                <a:cs typeface="Arial Unicode MS" pitchFamily="34" charset="-128"/>
              </a:rPr>
              <a:t>The observed rates were derived from Cancer Incidence in Five Continents, International Agency for Research on Cancer (available at http://ci5.iarc.fr/CI5I-X). The expected rates were based on the observation that before the introduction of ultrasonography and other novel diagnostic techniques, thyroid-cancer incidence increased exponentially with age in all countries with available long-term data, in keeping with the multistage model of carcinogenesis described by Armitage and Doll (rate proportional to age</a:t>
            </a:r>
            <a:r>
              <a:rPr lang="en-US" sz="1000" i="1" baseline="33000">
                <a:latin typeface="Arial Unicode MS" pitchFamily="34" charset="-128"/>
                <a:ea typeface="Arial Unicode MS" pitchFamily="34" charset="-128"/>
                <a:cs typeface="Arial Unicode MS" pitchFamily="34" charset="-128"/>
              </a:rPr>
              <a:t>k</a:t>
            </a:r>
            <a:r>
              <a:rPr lang="en-US" sz="1000">
                <a:latin typeface="Arial Unicode MS" pitchFamily="34" charset="-128"/>
                <a:ea typeface="Arial Unicode MS" pitchFamily="34" charset="-128"/>
                <a:cs typeface="Arial Unicode MS" pitchFamily="34" charset="-128"/>
              </a:rPr>
              <a:t>, where the exponent </a:t>
            </a:r>
            <a:r>
              <a:rPr lang="en-US" sz="1000" i="1">
                <a:latin typeface="Arial Unicode MS" pitchFamily="34" charset="-128"/>
                <a:ea typeface="Arial Unicode MS" pitchFamily="34" charset="-128"/>
                <a:cs typeface="Arial Unicode MS" pitchFamily="34" charset="-128"/>
              </a:rPr>
              <a:t>k</a:t>
            </a:r>
            <a:r>
              <a:rPr lang="en-US" sz="1000">
                <a:latin typeface="Arial Unicode MS" pitchFamily="34" charset="-128"/>
                <a:ea typeface="Arial Unicode MS" pitchFamily="34" charset="-128"/>
                <a:cs typeface="Arial Unicode MS" pitchFamily="34" charset="-128"/>
              </a:rPr>
              <a:t> is to be estimated from incidence data). For each 5-year period, the expected age-specific rates were obtained by hypothesizing that the disease would have retained the historical age curve described by the multistage model. Since thyroid-cancer incidence varied only minimally across periods among people 80 to 84 years of age, we added a constraint that sets as equal the expected and observed incidence rates for this age group. We hypothesized that the progressive departure of the observed rates from the multistage model was attributable to the increased detection of asymptomatic, nonlethal disease </a:t>
            </a:r>
            <a:r>
              <a:rPr lang="en-US" sz="1000">
                <a:ea typeface="Arial Unicode MS" pitchFamily="34" charset="-128"/>
                <a:cs typeface="Arial Unicode MS" pitchFamily="34" charset="-128"/>
              </a:rPr>
              <a:t>—</a:t>
            </a:r>
            <a:r>
              <a:rPr lang="en-US" sz="1000">
                <a:latin typeface="Arial Unicode MS" pitchFamily="34" charset="-128"/>
                <a:ea typeface="Arial Unicode MS" pitchFamily="34" charset="-128"/>
                <a:cs typeface="Arial Unicode MS" pitchFamily="34" charset="-128"/>
              </a:rPr>
              <a:t> that is, overdiagnosis.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6" descr="Celestia-R1---OverlayTitle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5" name="Date Placeholder 3"/>
          <p:cNvSpPr>
            <a:spLocks noGrp="1"/>
          </p:cNvSpPr>
          <p:nvPr>
            <p:ph type="dt" sz="half" idx="10"/>
          </p:nvPr>
        </p:nvSpPr>
        <p:spPr>
          <a:xfrm>
            <a:off x="8932863" y="5870575"/>
            <a:ext cx="1600200" cy="377825"/>
          </a:xfrm>
        </p:spPr>
        <p:txBody>
          <a:bodyPr/>
          <a:lstStyle>
            <a:lvl1pPr>
              <a:defRPr/>
            </a:lvl1pPr>
          </a:lstStyle>
          <a:p>
            <a:pPr>
              <a:defRPr/>
            </a:pPr>
            <a:fld id="{635FDAF4-2C4E-4E37-9D91-C0B318EABD55}" type="datetimeFigureOut">
              <a:rPr lang="en-US"/>
              <a:pPr>
                <a:defRPr/>
              </a:pPr>
              <a:t>11/22/2016</a:t>
            </a:fld>
            <a:endParaRPr lang="en-US" dirty="0"/>
          </a:p>
        </p:txBody>
      </p:sp>
      <p:sp>
        <p:nvSpPr>
          <p:cNvPr id="6" name="Footer Placeholder 4"/>
          <p:cNvSpPr>
            <a:spLocks noGrp="1"/>
          </p:cNvSpPr>
          <p:nvPr>
            <p:ph type="ftr" sz="quarter" idx="11"/>
          </p:nvPr>
        </p:nvSpPr>
        <p:spPr>
          <a:xfrm>
            <a:off x="3962400" y="5870575"/>
            <a:ext cx="4894263" cy="3778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0609263" y="5870575"/>
            <a:ext cx="550862" cy="377825"/>
          </a:xfrm>
        </p:spPr>
        <p:txBody>
          <a:bodyPr/>
          <a:lstStyle>
            <a:lvl1pPr>
              <a:defRPr/>
            </a:lvl1pPr>
          </a:lstStyle>
          <a:p>
            <a:pPr>
              <a:defRPr/>
            </a:pPr>
            <a:fld id="{F689DD7D-B170-426E-B920-BCD064035051}" type="slidenum">
              <a:rPr lang="en-US"/>
              <a:pPr>
                <a:defRPr/>
              </a:pPr>
              <a:t>‹N›</a:t>
            </a:fld>
            <a:endParaRPr lang="en-US" dirty="0"/>
          </a:p>
        </p:txBody>
      </p:sp>
    </p:spTree>
  </p:cSld>
  <p:clrMapOvr>
    <a:overrideClrMapping bg1="dk1" tx1="lt1" bg2="dk2" tx2="lt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fld id="{3798099A-3507-4BF7-B3DE-4AC9746534FD}" type="datetimeFigureOut">
              <a:rPr lang="en-US"/>
              <a:pPr>
                <a:defRPr/>
              </a:pPr>
              <a:t>11/22/2016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DCA3DB52-944F-43E9-B1C6-69532D1145C9}" type="slidenum">
              <a:rPr lang="en-US"/>
              <a:pPr>
                <a:defRPr/>
              </a:pPr>
              <a:t>‹N›</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4CD811A0-4457-4FBC-B9EB-CD34CABF8772}" type="datetimeFigureOut">
              <a:rPr lang="en-US"/>
              <a:pPr>
                <a:defRPr/>
              </a:pPr>
              <a:t>11/22/2016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162905-E91D-48D0-9E92-C4D5F132E053}" type="slidenum">
              <a:rPr lang="en-US"/>
              <a:pPr>
                <a:defRPr/>
              </a:pPr>
              <a:t>‹N›</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5" name="Picture 15"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6" name="TextBox 14"/>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u="none" dirty="0">
                <a:effectLst/>
                <a:latin typeface="+mn-lt"/>
                <a:cs typeface="+mn-cs"/>
              </a:rPr>
              <a:t>”</a:t>
            </a:r>
          </a:p>
        </p:txBody>
      </p:sp>
      <p:sp>
        <p:nvSpPr>
          <p:cNvPr id="7" name="TextBox 10"/>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u="none" dirty="0">
                <a:effectLst/>
                <a:latin typeface="+mn-lt"/>
                <a:cs typeface="+mn-cs"/>
              </a:rPr>
              <a:t>“</a:t>
            </a:r>
          </a:p>
        </p:txBody>
      </p:sp>
      <p:sp>
        <p:nvSpPr>
          <p:cNvPr id="2"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it-IT"/>
              <a:t>Fare clic per modificare lo stile del titolo</a:t>
            </a:r>
            <a:endParaRPr lang="en-US" dirty="0"/>
          </a:p>
        </p:txBody>
      </p:sp>
      <p:sp>
        <p:nvSpPr>
          <p:cNvPr id="10" name="Text Placeholder 9"/>
          <p:cNvSpPr>
            <a:spLocks noGrp="1"/>
          </p:cNvSpPr>
          <p:nvPr>
            <p:ph type="body" sz="quarter" idx="13"/>
          </p:nvPr>
        </p:nvSpPr>
        <p:spPr>
          <a:xfrm>
            <a:off x="1097875" y="3352800"/>
            <a:ext cx="9339184"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87465" y="4343400"/>
            <a:ext cx="10152367"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8" name="Date Placeholder 3"/>
          <p:cNvSpPr>
            <a:spLocks noGrp="1"/>
          </p:cNvSpPr>
          <p:nvPr>
            <p:ph type="dt" sz="half" idx="14"/>
          </p:nvPr>
        </p:nvSpPr>
        <p:spPr/>
        <p:txBody>
          <a:bodyPr/>
          <a:lstStyle>
            <a:lvl1pPr>
              <a:defRPr/>
            </a:lvl1pPr>
          </a:lstStyle>
          <a:p>
            <a:pPr>
              <a:defRPr/>
            </a:pPr>
            <a:fld id="{2A62404F-AE23-4A31-B9DE-47AF883F2BB4}" type="datetimeFigureOut">
              <a:rPr lang="en-US"/>
              <a:pPr>
                <a:defRPr/>
              </a:pPr>
              <a:t>11/22/2016</a:t>
            </a:fld>
            <a:endParaRPr lang="en-US" dirty="0"/>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1" name="Slide Number Placeholder 5"/>
          <p:cNvSpPr>
            <a:spLocks noGrp="1"/>
          </p:cNvSpPr>
          <p:nvPr>
            <p:ph type="sldNum" sz="quarter" idx="16"/>
          </p:nvPr>
        </p:nvSpPr>
        <p:spPr/>
        <p:txBody>
          <a:bodyPr/>
          <a:lstStyle>
            <a:lvl1pPr>
              <a:defRPr/>
            </a:lvl1pPr>
          </a:lstStyle>
          <a:p>
            <a:pPr>
              <a:defRPr/>
            </a:pPr>
            <a:fld id="{88B0D3FE-1C9C-486A-A8D1-9ED47CA4AE18}" type="slidenum">
              <a:rPr lang="en-US"/>
              <a:pPr>
                <a:defRPr/>
              </a:pPr>
              <a:t>‹N›</a:t>
            </a:fld>
            <a:endParaRPr lang="en-US"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4"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2" y="3308581"/>
            <a:ext cx="10131425" cy="1468800"/>
          </a:xfrm>
        </p:spPr>
        <p:txBody>
          <a:bodyPr anchor="b"/>
          <a:lstStyle>
            <a:lvl1pPr algn="l">
              <a:defRPr sz="32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34F463B3-6C96-48A7-A869-F301FF9DDA55}" type="datetimeFigureOut">
              <a:rPr lang="en-US"/>
              <a:pPr>
                <a:defRPr/>
              </a:pPr>
              <a:t>11/22/2016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C74D58-D519-4AF7-A3EF-C79618A3018B}" type="slidenum">
              <a:rPr lang="en-US"/>
              <a:pPr>
                <a:defRPr/>
              </a:pPr>
              <a:t>‹N›</a:t>
            </a:fld>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pic>
        <p:nvPicPr>
          <p:cNvPr id="5" name="Picture 10"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6" name="TextBox 12"/>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u="none" dirty="0">
                <a:effectLst/>
                <a:latin typeface="+mn-lt"/>
                <a:cs typeface="+mn-cs"/>
              </a:rPr>
              <a:t>”</a:t>
            </a:r>
          </a:p>
        </p:txBody>
      </p:sp>
      <p:sp>
        <p:nvSpPr>
          <p:cNvPr id="7" name="TextBox 13"/>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u="none" dirty="0">
                <a:effectLst/>
                <a:latin typeface="+mn-lt"/>
                <a:cs typeface="+mn-cs"/>
              </a:rPr>
              <a:t>“</a:t>
            </a:r>
          </a:p>
        </p:txBody>
      </p:sp>
      <p:sp>
        <p:nvSpPr>
          <p:cNvPr id="16"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it-IT"/>
              <a:t>Fare clic per modificare lo stile del titolo</a:t>
            </a:r>
            <a:endParaRPr lang="en-US" dirty="0"/>
          </a:p>
        </p:txBody>
      </p:sp>
      <p:sp>
        <p:nvSpPr>
          <p:cNvPr id="10" name="Text Placeholder 9"/>
          <p:cNvSpPr>
            <a:spLocks noGrp="1"/>
          </p:cNvSpPr>
          <p:nvPr>
            <p:ph type="body" sz="quarter" idx="13"/>
          </p:nvPr>
        </p:nvSpPr>
        <p:spPr>
          <a:xfrm>
            <a:off x="685800" y="3886200"/>
            <a:ext cx="10135436" cy="889000"/>
          </a:xfrm>
        </p:spPr>
        <p:txBody>
          <a:bodyPr rtlCol="0" anchor="b">
            <a:normAutofit/>
          </a:bodyPr>
          <a:lstStyle>
            <a:lvl1pPr>
              <a:buNone/>
              <a:defRPr lang="en-US" sz="2400" b="0" cap="none" dirty="0">
                <a:ln w="3175" cmpd="sng">
                  <a:noFill/>
                </a:ln>
                <a:solidFill>
                  <a:schemeClr val="tx1"/>
                </a:solidFill>
                <a:effectLst/>
              </a:defRPr>
            </a:lvl1pPr>
          </a:lstStyle>
          <a:p>
            <a:pPr lvl="0"/>
            <a:r>
              <a:rPr lang="it-IT"/>
              <a:t>Modifica gli stili del testo dello schema</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8" name="Date Placeholder 3"/>
          <p:cNvSpPr>
            <a:spLocks noGrp="1"/>
          </p:cNvSpPr>
          <p:nvPr>
            <p:ph type="dt" sz="half" idx="14"/>
          </p:nvPr>
        </p:nvSpPr>
        <p:spPr/>
        <p:txBody>
          <a:bodyPr/>
          <a:lstStyle>
            <a:lvl1pPr>
              <a:defRPr/>
            </a:lvl1pPr>
          </a:lstStyle>
          <a:p>
            <a:pPr>
              <a:defRPr/>
            </a:pPr>
            <a:fld id="{1A9EE171-A8B2-4FE7-8C12-9C07C97BEEB5}" type="datetimeFigureOut">
              <a:rPr lang="en-US"/>
              <a:pPr>
                <a:defRPr/>
              </a:pPr>
              <a:t>11/22/2016</a:t>
            </a:fld>
            <a:endParaRPr lang="en-US" dirty="0"/>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1" name="Slide Number Placeholder 5"/>
          <p:cNvSpPr>
            <a:spLocks noGrp="1"/>
          </p:cNvSpPr>
          <p:nvPr>
            <p:ph type="sldNum" sz="quarter" idx="16"/>
          </p:nvPr>
        </p:nvSpPr>
        <p:spPr/>
        <p:txBody>
          <a:bodyPr/>
          <a:lstStyle>
            <a:lvl1pPr>
              <a:defRPr/>
            </a:lvl1pPr>
          </a:lstStyle>
          <a:p>
            <a:pPr>
              <a:defRPr/>
            </a:pPr>
            <a:fld id="{50949626-B727-4C24-837C-72491FD2C980}" type="slidenum">
              <a:rPr lang="en-US"/>
              <a:pPr>
                <a:defRPr/>
              </a:pPr>
              <a:t>‹N›</a:t>
            </a:fld>
            <a:endParaRPr lang="en-US"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1" y="609601"/>
            <a:ext cx="10131427" cy="2743199"/>
          </a:xfrm>
        </p:spPr>
        <p:txBody>
          <a:bodyPr/>
          <a:lstStyle>
            <a:lvl1pPr>
              <a:defRPr lang="en-US" b="0" dirty="0"/>
            </a:lvl1pPr>
          </a:lstStyle>
          <a:p>
            <a:pPr lvl="0"/>
            <a:r>
              <a:rPr lang="it-IT"/>
              <a:t>Fare clic per modificare lo stile del titolo</a:t>
            </a:r>
            <a:endParaRPr lang="en-US" dirty="0"/>
          </a:p>
        </p:txBody>
      </p:sp>
      <p:sp>
        <p:nvSpPr>
          <p:cNvPr id="10" name="Text Placeholder 9"/>
          <p:cNvSpPr>
            <a:spLocks noGrp="1"/>
          </p:cNvSpPr>
          <p:nvPr>
            <p:ph type="body" sz="quarter" idx="13"/>
          </p:nvPr>
        </p:nvSpPr>
        <p:spPr>
          <a:xfrm>
            <a:off x="685801" y="3505200"/>
            <a:ext cx="10131428" cy="838200"/>
          </a:xfrm>
        </p:spPr>
        <p:txBody>
          <a:bodyPr rtlCol="0" anchor="b">
            <a:normAutofit/>
          </a:bodyPr>
          <a:lstStyle>
            <a:lvl1pPr>
              <a:buNone/>
              <a:defRPr lang="en-US" sz="2800" b="0" cap="none" dirty="0">
                <a:ln w="3175" cmpd="sng">
                  <a:noFill/>
                </a:ln>
                <a:solidFill>
                  <a:schemeClr val="tx1"/>
                </a:solidFill>
                <a:effectLst/>
              </a:defRPr>
            </a:lvl1pPr>
          </a:lstStyle>
          <a:p>
            <a:pPr lvl="0"/>
            <a:r>
              <a:rPr lang="it-IT"/>
              <a:t>Modifica gli stili del testo dello schema</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6" name="Date Placeholder 3"/>
          <p:cNvSpPr>
            <a:spLocks noGrp="1"/>
          </p:cNvSpPr>
          <p:nvPr>
            <p:ph type="dt" sz="half" idx="14"/>
          </p:nvPr>
        </p:nvSpPr>
        <p:spPr/>
        <p:txBody>
          <a:bodyPr/>
          <a:lstStyle>
            <a:lvl1pPr>
              <a:defRPr/>
            </a:lvl1pPr>
          </a:lstStyle>
          <a:p>
            <a:pPr>
              <a:defRPr/>
            </a:pPr>
            <a:fld id="{C187EB69-A3DC-4501-B421-AC6D01A65657}" type="datetimeFigureOut">
              <a:rPr lang="en-US"/>
              <a:pPr>
                <a:defRPr/>
              </a:pPr>
              <a:t>11/22/2016</a:t>
            </a:fld>
            <a:endParaRPr lang="en-US" dirty="0"/>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419D2EC0-EE2E-4D78-8E7B-59FFB677B69F}" type="slidenum">
              <a:rPr lang="en-US"/>
              <a:pPr>
                <a:defRPr/>
              </a:pPr>
              <a:t>‹N›</a:t>
            </a:fld>
            <a:endParaRPr lang="en-US"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le 1"/>
          <p:cNvSpPr>
            <a:spLocks noGrp="1"/>
          </p:cNvSpPr>
          <p:nvPr>
            <p:ph type="title"/>
          </p:nvPr>
        </p:nvSpPr>
        <p:spPr>
          <a:xfrm>
            <a:off x="685801" y="609600"/>
            <a:ext cx="10131425" cy="1456267"/>
          </a:xfrm>
        </p:spPr>
        <p:txBody>
          <a:bodyPr/>
          <a:lstStyle/>
          <a:p>
            <a:r>
              <a:rPr lang="it-IT"/>
              <a:t>Fare clic per modificare lo stile del titolo</a:t>
            </a:r>
            <a:endParaRPr lang="en-US" dirty="0"/>
          </a:p>
        </p:txBody>
      </p:sp>
      <p:sp>
        <p:nvSpPr>
          <p:cNvPr id="5" name="Date Placeholder 3"/>
          <p:cNvSpPr>
            <a:spLocks noGrp="1"/>
          </p:cNvSpPr>
          <p:nvPr>
            <p:ph type="dt" sz="half" idx="10"/>
          </p:nvPr>
        </p:nvSpPr>
        <p:spPr/>
        <p:txBody>
          <a:bodyPr/>
          <a:lstStyle>
            <a:lvl1pPr>
              <a:defRPr/>
            </a:lvl1pPr>
          </a:lstStyle>
          <a:p>
            <a:pPr>
              <a:defRPr/>
            </a:pPr>
            <a:fld id="{4515E4F6-0086-4029-95DB-F118799D4C41}" type="datetimeFigureOut">
              <a:rPr lang="en-US"/>
              <a:pPr>
                <a:defRPr/>
              </a:pPr>
              <a:t>11/22/2016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58C986-3A72-4EC9-8ABF-CC5AE663BBAB}" type="slidenum">
              <a:rPr lang="en-US"/>
              <a:pPr>
                <a:defRPr/>
              </a:pPr>
              <a:t>‹N›</a:t>
            </a:fld>
            <a:endParaRPr lang="en-US"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Vertical Title 1"/>
          <p:cNvSpPr>
            <a:spLocks noGrp="1"/>
          </p:cNvSpPr>
          <p:nvPr>
            <p:ph type="title" orient="vert"/>
          </p:nvPr>
        </p:nvSpPr>
        <p:spPr>
          <a:xfrm>
            <a:off x="8658675" y="609599"/>
            <a:ext cx="2158552" cy="518160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4F7B36DE-8D91-44A5-BFA3-DB671C5772D1}" type="datetimeFigureOut">
              <a:rPr lang="en-US"/>
              <a:pPr>
                <a:defRPr/>
              </a:pPr>
              <a:t>11/22/2016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69FDAE-D8AB-4B21-969C-550280050749}" type="slidenum">
              <a:rPr lang="en-US"/>
              <a:pPr>
                <a:defRPr/>
              </a:pPr>
              <a:t>‹N›</a:t>
            </a:fld>
            <a:endParaRPr lang="en-US"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471EAE2B-7DE2-4774-A819-4C64DB4B0018}" type="datetimeFigureOut">
              <a:rPr lang="en-US"/>
              <a:pPr>
                <a:defRPr/>
              </a:pPr>
              <a:t>11/22/2016</a:t>
            </a:fld>
            <a:endParaRPr lang="en-US" dirty="0"/>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804A0989-09B9-49CF-A5F5-D9719FB1EA74}" type="slidenum">
              <a:rPr lang="en-US"/>
              <a:pPr>
                <a:defRPr/>
              </a:pPr>
              <a:t>‹N›</a:t>
            </a:fld>
            <a:endParaRPr lang="en-US"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3E95D543-340D-4A9D-AD21-B9DD9B1DC015}" type="datetimeFigureOut">
              <a:rPr lang="en-US"/>
              <a:pPr>
                <a:defRPr/>
              </a:pPr>
              <a:t>11/22/2016</a:t>
            </a:fld>
            <a:endParaRPr lang="en-US" dirty="0"/>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9FE08B4F-641A-4F44-B54C-EC7A28D71D4D}" type="slidenum">
              <a:rPr lang="en-US"/>
              <a:pPr>
                <a:defRPr/>
              </a:pPr>
              <a:t>‹N›</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88FBA60B-70BD-4B44-97AF-B864B9F75ADB}" type="datetimeFigureOut">
              <a:rPr lang="en-US"/>
              <a:pPr>
                <a:defRPr/>
              </a:pPr>
              <a:t>11/22/2016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AA4910-6405-4969-BADC-2C569FDA7E81}" type="slidenum">
              <a:rPr lang="en-US"/>
              <a:pPr>
                <a:defRPr/>
              </a:pPr>
              <a:t>‹N›</a:t>
            </a:fld>
            <a:endParaRPr lang="en-US"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lvl1pPr>
              <a:defRPr/>
            </a:lvl1pPr>
          </a:lstStyle>
          <a:p>
            <a:pPr>
              <a:defRPr/>
            </a:pPr>
            <a:fld id="{C0D6680C-4679-4A17-9C5C-2AF6CEB56F9D}" type="datetimeFigureOut">
              <a:rPr lang="en-US"/>
              <a:pPr>
                <a:defRPr/>
              </a:pPr>
              <a:t>11/22/2016</a:t>
            </a:fld>
            <a:endParaRPr lang="en-US" dirty="0"/>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586E24CA-B7DD-4B53-8A93-83BCB4CEFD0F}" type="slidenum">
              <a:rPr lang="en-US"/>
              <a:pPr>
                <a:defRPr/>
              </a:pPr>
              <a:t>‹N›</a:t>
            </a:fld>
            <a:endParaRPr lang="en-US"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6E523E77-15DE-4333-8BC3-89C65E4A291E}" type="datetimeFigureOut">
              <a:rPr lang="en-US"/>
              <a:pPr>
                <a:defRPr/>
              </a:pPr>
              <a:t>11/22/2016</a:t>
            </a:fld>
            <a:endParaRPr lang="en-US" dirty="0"/>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82957AD9-184B-450D-AC90-79ED69850B32}" type="slidenum">
              <a:rPr lang="en-US"/>
              <a:pPr>
                <a:defRPr/>
              </a:pPr>
              <a:t>‹N›</a:t>
            </a:fld>
            <a:endParaRPr lang="en-US"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8D2CB723-CF18-4F0D-B756-A00FC9562DBA}" type="datetimeFigureOut">
              <a:rPr lang="en-US"/>
              <a:pPr>
                <a:defRPr/>
              </a:pPr>
              <a:t>11/22/2016</a:t>
            </a:fld>
            <a:endParaRPr lang="en-US" dirty="0"/>
          </a:p>
        </p:txBody>
      </p:sp>
      <p:sp>
        <p:nvSpPr>
          <p:cNvPr id="8" name="Segnaposto piè di pagina 4"/>
          <p:cNvSpPr>
            <a:spLocks noGrp="1"/>
          </p:cNvSpPr>
          <p:nvPr>
            <p:ph type="ftr" sz="quarter" idx="11"/>
          </p:nvPr>
        </p:nvSpPr>
        <p:spPr/>
        <p:txBody>
          <a:bodyPr/>
          <a:lstStyle>
            <a:lvl1pPr>
              <a:defRPr/>
            </a:lvl1pPr>
          </a:lstStyle>
          <a:p>
            <a:pPr>
              <a:defRPr/>
            </a:pPr>
            <a:endParaRPr lang="en-US"/>
          </a:p>
        </p:txBody>
      </p:sp>
      <p:sp>
        <p:nvSpPr>
          <p:cNvPr id="9" name="Segnaposto numero diapositiva 5"/>
          <p:cNvSpPr>
            <a:spLocks noGrp="1"/>
          </p:cNvSpPr>
          <p:nvPr>
            <p:ph type="sldNum" sz="quarter" idx="12"/>
          </p:nvPr>
        </p:nvSpPr>
        <p:spPr/>
        <p:txBody>
          <a:bodyPr/>
          <a:lstStyle>
            <a:lvl1pPr>
              <a:defRPr/>
            </a:lvl1pPr>
          </a:lstStyle>
          <a:p>
            <a:pPr>
              <a:defRPr/>
            </a:pPr>
            <a:fld id="{4792D3AF-2081-4ABA-A8CE-F4BB2CBF6D37}" type="slidenum">
              <a:rPr lang="en-US"/>
              <a:pPr>
                <a:defRPr/>
              </a:pPr>
              <a:t>‹N›</a:t>
            </a:fld>
            <a:endParaRPr lang="en-US"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1F274DA4-B66F-4A7D-B05F-0EB3095D7CAD}" type="datetimeFigureOut">
              <a:rPr lang="en-US"/>
              <a:pPr>
                <a:defRPr/>
              </a:pPr>
              <a:t>11/22/2016</a:t>
            </a:fld>
            <a:endParaRPr lang="en-US" dirty="0"/>
          </a:p>
        </p:txBody>
      </p:sp>
      <p:sp>
        <p:nvSpPr>
          <p:cNvPr id="4" name="Segnaposto piè di pagina 4"/>
          <p:cNvSpPr>
            <a:spLocks noGrp="1"/>
          </p:cNvSpPr>
          <p:nvPr>
            <p:ph type="ftr" sz="quarter" idx="11"/>
          </p:nvPr>
        </p:nvSpPr>
        <p:spPr/>
        <p:txBody>
          <a:bodyPr/>
          <a:lstStyle>
            <a:lvl1pPr>
              <a:defRPr/>
            </a:lvl1pPr>
          </a:lstStyle>
          <a:p>
            <a:pPr>
              <a:defRPr/>
            </a:pPr>
            <a:endParaRPr lang="en-US"/>
          </a:p>
        </p:txBody>
      </p:sp>
      <p:sp>
        <p:nvSpPr>
          <p:cNvPr id="5" name="Segnaposto numero diapositiva 5"/>
          <p:cNvSpPr>
            <a:spLocks noGrp="1"/>
          </p:cNvSpPr>
          <p:nvPr>
            <p:ph type="sldNum" sz="quarter" idx="12"/>
          </p:nvPr>
        </p:nvSpPr>
        <p:spPr/>
        <p:txBody>
          <a:bodyPr/>
          <a:lstStyle>
            <a:lvl1pPr>
              <a:defRPr/>
            </a:lvl1pPr>
          </a:lstStyle>
          <a:p>
            <a:pPr>
              <a:defRPr/>
            </a:pPr>
            <a:fld id="{F04BEEBA-33FE-43F6-B62A-B02ED06FA4D2}" type="slidenum">
              <a:rPr lang="en-US"/>
              <a:pPr>
                <a:defRPr/>
              </a:pPr>
              <a:t>‹N›</a:t>
            </a:fld>
            <a:endParaRPr lang="en-US" dirty="0"/>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9B18EEC-1FFA-4CEA-AE1F-E40EFC360B25}" type="datetimeFigureOut">
              <a:rPr lang="en-US"/>
              <a:pPr>
                <a:defRPr/>
              </a:pPr>
              <a:t>11/22/2016</a:t>
            </a:fld>
            <a:endParaRPr lang="en-US" dirty="0"/>
          </a:p>
        </p:txBody>
      </p:sp>
      <p:sp>
        <p:nvSpPr>
          <p:cNvPr id="3" name="Segnaposto piè di pagina 4"/>
          <p:cNvSpPr>
            <a:spLocks noGrp="1"/>
          </p:cNvSpPr>
          <p:nvPr>
            <p:ph type="ftr" sz="quarter" idx="11"/>
          </p:nvPr>
        </p:nvSpPr>
        <p:spPr/>
        <p:txBody>
          <a:bodyPr/>
          <a:lstStyle>
            <a:lvl1pPr>
              <a:defRPr/>
            </a:lvl1pPr>
          </a:lstStyle>
          <a:p>
            <a:pPr>
              <a:defRPr/>
            </a:pPr>
            <a:endParaRPr lang="en-US"/>
          </a:p>
        </p:txBody>
      </p:sp>
      <p:sp>
        <p:nvSpPr>
          <p:cNvPr id="4" name="Segnaposto numero diapositiva 5"/>
          <p:cNvSpPr>
            <a:spLocks noGrp="1"/>
          </p:cNvSpPr>
          <p:nvPr>
            <p:ph type="sldNum" sz="quarter" idx="12"/>
          </p:nvPr>
        </p:nvSpPr>
        <p:spPr/>
        <p:txBody>
          <a:bodyPr/>
          <a:lstStyle>
            <a:lvl1pPr>
              <a:defRPr/>
            </a:lvl1pPr>
          </a:lstStyle>
          <a:p>
            <a:pPr>
              <a:defRPr/>
            </a:pPr>
            <a:fld id="{78A4D0F9-C96D-4382-B34E-10B3D2340AFC}" type="slidenum">
              <a:rPr lang="en-US"/>
              <a:pPr>
                <a:defRPr/>
              </a:pPr>
              <a:t>‹N›</a:t>
            </a:fld>
            <a:endParaRPr lang="en-US"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p:cNvSpPr>
            <a:spLocks noGrp="1"/>
          </p:cNvSpPr>
          <p:nvPr>
            <p:ph type="dt" sz="half" idx="10"/>
          </p:nvPr>
        </p:nvSpPr>
        <p:spPr/>
        <p:txBody>
          <a:bodyPr/>
          <a:lstStyle>
            <a:lvl1pPr>
              <a:defRPr/>
            </a:lvl1pPr>
          </a:lstStyle>
          <a:p>
            <a:pPr>
              <a:defRPr/>
            </a:pPr>
            <a:fld id="{E15B517F-17C6-4408-AB5C-0EDEF912C1AB}" type="datetimeFigureOut">
              <a:rPr lang="en-US"/>
              <a:pPr>
                <a:defRPr/>
              </a:pPr>
              <a:t>11/22/2016</a:t>
            </a:fld>
            <a:endParaRPr lang="en-US" dirty="0"/>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6CE1D6B6-342C-46D5-9BC5-AF5DD29F8A31}" type="slidenum">
              <a:rPr lang="en-US"/>
              <a:pPr>
                <a:defRPr/>
              </a:pPr>
              <a:t>‹N›</a:t>
            </a:fld>
            <a:endParaRPr lang="en-US"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p:cNvSpPr>
            <a:spLocks noGrp="1"/>
          </p:cNvSpPr>
          <p:nvPr>
            <p:ph type="dt" sz="half" idx="10"/>
          </p:nvPr>
        </p:nvSpPr>
        <p:spPr/>
        <p:txBody>
          <a:bodyPr/>
          <a:lstStyle>
            <a:lvl1pPr>
              <a:defRPr/>
            </a:lvl1pPr>
          </a:lstStyle>
          <a:p>
            <a:pPr>
              <a:defRPr/>
            </a:pPr>
            <a:fld id="{2D75BA84-63B4-445D-8689-21A0AFCA6E27}" type="datetimeFigureOut">
              <a:rPr lang="en-US"/>
              <a:pPr>
                <a:defRPr/>
              </a:pPr>
              <a:t>11/22/2016</a:t>
            </a:fld>
            <a:endParaRPr lang="en-US" dirty="0"/>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2057C516-2BEC-4290-9035-CC79C4415E11}" type="slidenum">
              <a:rPr lang="en-US"/>
              <a:pPr>
                <a:defRPr/>
              </a:pPr>
              <a:t>‹N›</a:t>
            </a:fld>
            <a:endParaRPr lang="en-US"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BF397C2-488E-47EB-AF7F-5CF797471609}" type="datetimeFigureOut">
              <a:rPr lang="en-US"/>
              <a:pPr>
                <a:defRPr/>
              </a:pPr>
              <a:t>11/22/2016</a:t>
            </a:fld>
            <a:endParaRPr lang="en-US" dirty="0"/>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0572606A-EDCD-473C-8839-8F22EE737542}" type="slidenum">
              <a:rPr lang="en-US"/>
              <a:pPr>
                <a:defRPr/>
              </a:pPr>
              <a:t>‹N›</a:t>
            </a:fld>
            <a:endParaRPr lang="en-US" dirty="0"/>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BC2302DE-9FF5-4DB2-87B9-E404B972E721}" type="datetimeFigureOut">
              <a:rPr lang="en-US"/>
              <a:pPr>
                <a:defRPr/>
              </a:pPr>
              <a:t>11/22/2016</a:t>
            </a:fld>
            <a:endParaRPr lang="en-US" dirty="0"/>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61D93B5E-A1EE-4A99-B4C5-ECC13BAB4089}" type="slidenum">
              <a:rPr lang="en-US"/>
              <a:pPr>
                <a:defRPr/>
              </a:pPr>
              <a:t>‹N›</a:t>
            </a:fld>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4" name="Picture 6"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fld id="{BC5098F4-2F89-42C3-BFA5-0D9743426C05}" type="datetimeFigureOut">
              <a:rPr lang="en-US"/>
              <a:pPr>
                <a:defRPr/>
              </a:pPr>
              <a:t>11/22/2016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EC4DF2-D986-42B3-9686-FB7BE81A5139}" type="slidenum">
              <a:rPr lang="en-US"/>
              <a:pPr>
                <a:defRPr/>
              </a:pPr>
              <a:t>‹N›</a:t>
            </a:fld>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p:cNvSpPr>
            <a:spLocks noGrp="1"/>
          </p:cNvSpPr>
          <p:nvPr>
            <p:ph type="dt" sz="half" idx="10"/>
          </p:nvPr>
        </p:nvSpPr>
        <p:spPr/>
        <p:txBody>
          <a:bodyPr/>
          <a:lstStyle>
            <a:lvl1pPr>
              <a:defRPr/>
            </a:lvl1pPr>
          </a:lstStyle>
          <a:p>
            <a:pPr>
              <a:defRPr/>
            </a:pPr>
            <a:fld id="{6A4DA20A-9C6A-4331-AEE3-504A87384BE0}" type="datetimeFigureOut">
              <a:rPr lang="en-US"/>
              <a:pPr>
                <a:defRPr/>
              </a:pPr>
              <a:t>11/22/2016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9E384DA-96A4-4F8C-8209-0485F7DF5AC3}" type="slidenum">
              <a:rPr lang="en-US"/>
              <a:pPr>
                <a:defRPr/>
              </a:pPr>
              <a:t>‹N›</a:t>
            </a:fld>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485EA1F7-C93F-43DF-94C7-D5C506E325A5}" type="datetimeFigureOut">
              <a:rPr lang="en-US"/>
              <a:pPr>
                <a:defRPr/>
              </a:pPr>
              <a:t>11/22/2016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F8091F-314E-42B8-92F6-EEC58DEEAAB5}" type="slidenum">
              <a:rPr lang="en-US"/>
              <a:pPr>
                <a:defRPr/>
              </a:pPr>
              <a:t>‹N›</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3" name="Picture 5"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4" name="Date Placeholder 2"/>
          <p:cNvSpPr>
            <a:spLocks noGrp="1"/>
          </p:cNvSpPr>
          <p:nvPr>
            <p:ph type="dt" sz="half" idx="10"/>
          </p:nvPr>
        </p:nvSpPr>
        <p:spPr/>
        <p:txBody>
          <a:bodyPr/>
          <a:lstStyle>
            <a:lvl1pPr>
              <a:defRPr/>
            </a:lvl1pPr>
          </a:lstStyle>
          <a:p>
            <a:pPr>
              <a:defRPr/>
            </a:pPr>
            <a:fld id="{C29D4811-15C0-4C39-8039-3F941EDFC442}" type="datetimeFigureOut">
              <a:rPr lang="en-US"/>
              <a:pPr>
                <a:defRPr/>
              </a:pPr>
              <a:t>11/22/2016</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830579CB-0514-4D1B-8650-27B8B687D77D}" type="slidenum">
              <a:rPr lang="en-US"/>
              <a:pPr>
                <a:defRPr/>
              </a:pPr>
              <a:t>‹N›</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2" name="Picture 4"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DA4E2443-535D-4511-916B-F8F6E6D083F8}" type="datetimeFigureOut">
              <a:rPr lang="en-US"/>
              <a:pPr>
                <a:defRPr/>
              </a:pPr>
              <a:t>11/22/2016</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767D6280-FD2F-4297-AF7E-A3AD1CFDCCB0}" type="slidenum">
              <a:rPr lang="en-US"/>
              <a:pPr>
                <a:defRPr/>
              </a:pPr>
              <a:t>‹N›</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fld id="{CE4E0D92-455F-4F6B-92BA-E801CF7B1195}" type="datetimeFigureOut">
              <a:rPr lang="en-US"/>
              <a:pPr>
                <a:defRPr/>
              </a:pPr>
              <a:t>11/22/2016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6C938597-E4FE-43FE-B0B2-AFA2DD9D2AD0}" type="slidenum">
              <a:rPr lang="en-US"/>
              <a:pPr>
                <a:defRPr/>
              </a:pPr>
              <a:t>‹N›</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5" name="Picture 7" descr="Celestia-R1---OverlayContentHD.png"/>
          <p:cNvPicPr>
            <a:picLocks noChangeAspect="1"/>
          </p:cNvPicPr>
          <p:nvPr/>
        </p:nvPicPr>
        <p:blipFill>
          <a:blip r:embed="rId2"/>
          <a:srcRect/>
          <a:stretch>
            <a:fillRect/>
          </a:stretch>
        </p:blipFill>
        <p:spPr bwMode="auto">
          <a:xfrm>
            <a:off x="0" y="0"/>
            <a:ext cx="12188825" cy="6856413"/>
          </a:xfrm>
          <a:prstGeom prst="rect">
            <a:avLst/>
          </a:prstGeom>
          <a:noFill/>
          <a:ln w="9525">
            <a:noFill/>
            <a:miter lim="800000"/>
            <a:headEnd/>
            <a:tailEnd/>
          </a:ln>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it-IT"/>
              <a:t>Fare clic per modificare lo stile del titolo</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fld id="{862FE1F4-D1A0-4101-9818-CE55DA828997}" type="datetimeFigureOut">
              <a:rPr lang="en-US"/>
              <a:pPr>
                <a:defRPr/>
              </a:pPr>
              <a:t>11/22/2016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A80718F-C0FB-4916-AF95-C2795C93F19B}" type="slidenum">
              <a:rPr lang="en-US"/>
              <a:pPr>
                <a:defRPr/>
              </a:pPr>
              <a:t>‹N›</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685800" y="2141538"/>
            <a:ext cx="10131425" cy="36496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fontAlgn="auto">
              <a:spcBef>
                <a:spcPts val="0"/>
              </a:spcBef>
              <a:spcAft>
                <a:spcPts val="0"/>
              </a:spcAft>
              <a:defRPr sz="1000" b="0" i="0" u="none">
                <a:solidFill>
                  <a:schemeClr val="tx1"/>
                </a:solidFill>
                <a:effectLst/>
                <a:latin typeface="+mn-lt"/>
                <a:cs typeface="+mn-cs"/>
              </a:defRPr>
            </a:lvl1pPr>
          </a:lstStyle>
          <a:p>
            <a:pPr>
              <a:defRPr/>
            </a:pPr>
            <a:fld id="{AD89DB8B-3C3E-4F0A-97DE-A376F271C59C}" type="datetimeFigureOut">
              <a:rPr lang="en-US"/>
              <a:pPr>
                <a:defRPr/>
              </a:pPr>
              <a:t>11/22/2016</a:t>
            </a:fld>
            <a:endParaRPr lang="en-US" dirty="0"/>
          </a:p>
        </p:txBody>
      </p:sp>
      <p:sp>
        <p:nvSpPr>
          <p:cNvPr id="5"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lgn="l" fontAlgn="auto">
              <a:spcBef>
                <a:spcPts val="0"/>
              </a:spcBef>
              <a:spcAft>
                <a:spcPts val="0"/>
              </a:spcAft>
              <a:defRPr sz="1000" b="0" i="0" u="none">
                <a:solidFill>
                  <a:schemeClr val="tx1"/>
                </a:solidFill>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10266363" y="5870575"/>
            <a:ext cx="550862" cy="377825"/>
          </a:xfrm>
          <a:prstGeom prst="rect">
            <a:avLst/>
          </a:prstGeom>
        </p:spPr>
        <p:txBody>
          <a:bodyPr vert="horz" lIns="91440" tIns="45720" rIns="91440" bIns="45720" rtlCol="0" anchor="ctr"/>
          <a:lstStyle>
            <a:lvl1pPr algn="r" fontAlgn="auto">
              <a:spcBef>
                <a:spcPts val="0"/>
              </a:spcBef>
              <a:spcAft>
                <a:spcPts val="0"/>
              </a:spcAft>
              <a:defRPr sz="1000" b="0" i="0" u="none">
                <a:solidFill>
                  <a:schemeClr val="tx1"/>
                </a:solidFill>
                <a:effectLst/>
                <a:latin typeface="+mn-lt"/>
                <a:cs typeface="+mn-cs"/>
              </a:defRPr>
            </a:lvl1pPr>
          </a:lstStyle>
          <a:p>
            <a:pPr>
              <a:defRPr/>
            </a:pPr>
            <a:fld id="{58FED290-746B-490B-ACBB-A7175D1BB6E3}" type="slidenum">
              <a:rPr lang="en-US"/>
              <a:pPr>
                <a:defRPr/>
              </a:pPr>
              <a:t>‹N›</a:t>
            </a:fld>
            <a:endParaRPr lang="en-US" dirty="0"/>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34"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ransition spd="med"/>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a:defRPr>
      </a:lvl2pPr>
      <a:lvl3pPr algn="l" defTabSz="457200" rtl="0" eaLnBrk="0" fontAlgn="base" hangingPunct="0">
        <a:spcBef>
          <a:spcPct val="0"/>
        </a:spcBef>
        <a:spcAft>
          <a:spcPct val="0"/>
        </a:spcAft>
        <a:defRPr sz="3600">
          <a:solidFill>
            <a:schemeClr val="tx1"/>
          </a:solidFill>
          <a:latin typeface="Calibri Light"/>
        </a:defRPr>
      </a:lvl3pPr>
      <a:lvl4pPr algn="l" defTabSz="457200" rtl="0" eaLnBrk="0" fontAlgn="base" hangingPunct="0">
        <a:spcBef>
          <a:spcPct val="0"/>
        </a:spcBef>
        <a:spcAft>
          <a:spcPct val="0"/>
        </a:spcAft>
        <a:defRPr sz="3600">
          <a:solidFill>
            <a:schemeClr val="tx1"/>
          </a:solidFill>
          <a:latin typeface="Calibri Light"/>
        </a:defRPr>
      </a:lvl4pPr>
      <a:lvl5pPr algn="l" defTabSz="457200" rtl="0" eaLnBrk="0" fontAlgn="base" hangingPunct="0">
        <a:spcBef>
          <a:spcPct val="0"/>
        </a:spcBef>
        <a:spcAft>
          <a:spcPct val="0"/>
        </a:spcAft>
        <a:defRPr sz="3600">
          <a:solidFill>
            <a:schemeClr val="tx1"/>
          </a:solidFill>
          <a:latin typeface="Calibri Light"/>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0"/>
        </a:spcBef>
        <a:spcAft>
          <a:spcPts val="1000"/>
        </a:spcAft>
        <a:buClr>
          <a:schemeClr val="tx1"/>
        </a:buClr>
        <a:buSzPct val="100000"/>
        <a:buFont typeface="Arial"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Segnaposto titolo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9459" name="Segnaposto testo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u="none">
                <a:solidFill>
                  <a:schemeClr val="tx1">
                    <a:tint val="75000"/>
                  </a:schemeClr>
                </a:solidFill>
                <a:effectLst/>
                <a:latin typeface="+mn-lt"/>
                <a:cs typeface="+mn-cs"/>
              </a:defRPr>
            </a:lvl1pPr>
          </a:lstStyle>
          <a:p>
            <a:pPr>
              <a:defRPr/>
            </a:pPr>
            <a:fld id="{D5E8AB0F-7329-4C0F-8E1D-DEB40C458CB6}" type="datetimeFigureOut">
              <a:rPr lang="en-US"/>
              <a:pPr>
                <a:defRPr/>
              </a:pPr>
              <a:t>11/22/2016</a:t>
            </a:fld>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u="none">
                <a:solidFill>
                  <a:schemeClr val="tx1">
                    <a:tint val="75000"/>
                  </a:schemeClr>
                </a:solidFill>
                <a:effectLst/>
                <a:latin typeface="+mn-lt"/>
                <a:cs typeface="+mn-cs"/>
              </a:defRPr>
            </a:lvl1pPr>
          </a:lstStyle>
          <a:p>
            <a:pPr>
              <a:defRPr/>
            </a:pPr>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u="none">
                <a:solidFill>
                  <a:schemeClr val="tx1">
                    <a:tint val="75000"/>
                  </a:schemeClr>
                </a:solidFill>
                <a:effectLst/>
                <a:latin typeface="+mn-lt"/>
                <a:cs typeface="+mn-cs"/>
              </a:defRPr>
            </a:lvl1pPr>
          </a:lstStyle>
          <a:p>
            <a:pPr>
              <a:defRPr/>
            </a:pPr>
            <a:fld id="{EBC48746-63C8-4E7B-A188-AFE0359BCDBC}"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spd="med"/>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ncbi.nlm.nih.gov/pmc/articles/PMC3028001/"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ncbi.nlm.nih.gov/pmc/articles/PMC3516985/"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148138" y="2081213"/>
            <a:ext cx="7221537" cy="1847850"/>
          </a:xfrm>
          <a:solidFill>
            <a:srgbClr val="FF0000"/>
          </a:solidFill>
        </p:spPr>
        <p:txBody>
          <a:bodyPr>
            <a:noAutofit/>
          </a:bodyPr>
          <a:lstStyle/>
          <a:p>
            <a:pPr eaLnBrk="1" fontAlgn="auto" hangingPunct="1">
              <a:spcAft>
                <a:spcPts val="0"/>
              </a:spcAft>
              <a:defRPr/>
            </a:pPr>
            <a:r>
              <a:rPr lang="it-IT" sz="5400" dirty="0">
                <a:latin typeface="Arial Rounded MT Bold" panose="020F0704030504030204" pitchFamily="34" charset="0"/>
              </a:rPr>
              <a:t>CHIRURGIA TIROIDEA 2.0</a:t>
            </a:r>
          </a:p>
        </p:txBody>
      </p:sp>
      <p:sp>
        <p:nvSpPr>
          <p:cNvPr id="3" name="Sottotitolo 2"/>
          <p:cNvSpPr>
            <a:spLocks noGrp="1"/>
          </p:cNvSpPr>
          <p:nvPr>
            <p:ph type="subTitle" idx="1"/>
          </p:nvPr>
        </p:nvSpPr>
        <p:spPr>
          <a:xfrm>
            <a:off x="3567113" y="4202113"/>
            <a:ext cx="7802562" cy="1406525"/>
          </a:xfrm>
        </p:spPr>
        <p:txBody>
          <a:bodyPr rtlCol="0">
            <a:noAutofit/>
          </a:bodyPr>
          <a:lstStyle/>
          <a:p>
            <a:pPr eaLnBrk="1" fontAlgn="auto" hangingPunct="1">
              <a:spcBef>
                <a:spcPts val="0"/>
              </a:spcBef>
              <a:buFont typeface="Arial"/>
              <a:buNone/>
              <a:defRPr/>
            </a:pPr>
            <a:r>
              <a:rPr lang="it-IT" sz="4000" dirty="0">
                <a:latin typeface="Agency FB" panose="020B0503020202020204" pitchFamily="34" charset="0"/>
              </a:rPr>
              <a:t>Focus sulle </a:t>
            </a:r>
            <a:r>
              <a:rPr lang="it-IT" sz="4000" dirty="0" err="1">
                <a:latin typeface="Agency FB" panose="020B0503020202020204" pitchFamily="34" charset="0"/>
              </a:rPr>
              <a:t>novita’</a:t>
            </a:r>
            <a:r>
              <a:rPr lang="it-IT" sz="4000" dirty="0">
                <a:latin typeface="Agency FB" panose="020B0503020202020204" pitchFamily="34" charset="0"/>
              </a:rPr>
              <a:t> tecnico – chirurgiche</a:t>
            </a:r>
          </a:p>
          <a:p>
            <a:pPr eaLnBrk="1" fontAlgn="auto" hangingPunct="1">
              <a:spcBef>
                <a:spcPts val="0"/>
              </a:spcBef>
              <a:buFont typeface="Arial"/>
              <a:buNone/>
              <a:defRPr/>
            </a:pPr>
            <a:endParaRPr lang="it-IT" sz="2800" dirty="0">
              <a:latin typeface="Agency FB" panose="020B0503020202020204" pitchFamily="34" charset="0"/>
            </a:endParaRPr>
          </a:p>
          <a:p>
            <a:pPr eaLnBrk="1" fontAlgn="auto" hangingPunct="1">
              <a:spcBef>
                <a:spcPts val="0"/>
              </a:spcBef>
              <a:buFont typeface="Arial"/>
              <a:buNone/>
              <a:defRPr/>
            </a:pPr>
            <a:r>
              <a:rPr lang="it-IT" i="1" dirty="0">
                <a:latin typeface="Agency FB" panose="020B0503020202020204" pitchFamily="34" charset="0"/>
              </a:rPr>
              <a:t>Monza  23 </a:t>
            </a:r>
            <a:r>
              <a:rPr lang="it-IT" sz="1400" i="1" dirty="0">
                <a:latin typeface="Agency FB" panose="020B0503020202020204" pitchFamily="34" charset="0"/>
              </a:rPr>
              <a:t>SETTEMBRE </a:t>
            </a:r>
            <a:r>
              <a:rPr lang="it-IT" i="1" dirty="0">
                <a:latin typeface="Agency FB" panose="020B0503020202020204" pitchFamily="34" charset="0"/>
              </a:rPr>
              <a:t>2016</a:t>
            </a:r>
          </a:p>
        </p:txBody>
      </p:sp>
      <p:pic>
        <p:nvPicPr>
          <p:cNvPr id="45059" name="Immagine 3"/>
          <p:cNvPicPr>
            <a:picLocks noChangeAspect="1"/>
          </p:cNvPicPr>
          <p:nvPr/>
        </p:nvPicPr>
        <p:blipFill>
          <a:blip r:embed="rId2"/>
          <a:srcRect/>
          <a:stretch>
            <a:fillRect/>
          </a:stretch>
        </p:blipFill>
        <p:spPr bwMode="auto">
          <a:xfrm>
            <a:off x="11026775" y="269875"/>
            <a:ext cx="738188" cy="722313"/>
          </a:xfrm>
          <a:prstGeom prst="rect">
            <a:avLst/>
          </a:prstGeom>
          <a:noFill/>
          <a:ln w="9525">
            <a:noFill/>
            <a:miter lim="800000"/>
            <a:headEnd/>
            <a:tailEnd/>
          </a:ln>
        </p:spPr>
      </p:pic>
      <p:pic>
        <p:nvPicPr>
          <p:cNvPr id="45060" name="Immagine 4"/>
          <p:cNvPicPr>
            <a:picLocks noChangeAspect="1"/>
          </p:cNvPicPr>
          <p:nvPr/>
        </p:nvPicPr>
        <p:blipFill>
          <a:blip r:embed="rId3"/>
          <a:srcRect/>
          <a:stretch>
            <a:fillRect/>
          </a:stretch>
        </p:blipFill>
        <p:spPr bwMode="auto">
          <a:xfrm>
            <a:off x="274638" y="217488"/>
            <a:ext cx="1400175" cy="917575"/>
          </a:xfrm>
          <a:prstGeom prst="rect">
            <a:avLst/>
          </a:prstGeom>
          <a:noFill/>
          <a:ln w="9525">
            <a:noFill/>
            <a:miter lim="800000"/>
            <a:headEnd/>
            <a:tailEnd/>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noChangeArrowheads="1"/>
          </p:cNvPicPr>
          <p:nvPr/>
        </p:nvPicPr>
        <p:blipFill>
          <a:blip r:embed="rId2"/>
          <a:srcRect/>
          <a:stretch>
            <a:fillRect/>
          </a:stretch>
        </p:blipFill>
        <p:spPr bwMode="auto">
          <a:xfrm>
            <a:off x="0" y="2197100"/>
            <a:ext cx="6402388" cy="4660900"/>
          </a:xfrm>
          <a:prstGeom prst="rect">
            <a:avLst/>
          </a:prstGeom>
          <a:noFill/>
          <a:ln w="9525">
            <a:noFill/>
            <a:miter lim="800000"/>
            <a:headEnd/>
            <a:tailEnd/>
          </a:ln>
        </p:spPr>
      </p:pic>
      <p:pic>
        <p:nvPicPr>
          <p:cNvPr id="55298" name="Picture 6"/>
          <p:cNvPicPr>
            <a:picLocks noChangeAspect="1" noChangeArrowheads="1"/>
          </p:cNvPicPr>
          <p:nvPr/>
        </p:nvPicPr>
        <p:blipFill>
          <a:blip r:embed="rId3"/>
          <a:srcRect/>
          <a:stretch>
            <a:fillRect/>
          </a:stretch>
        </p:blipFill>
        <p:spPr bwMode="auto">
          <a:xfrm>
            <a:off x="6424613" y="0"/>
            <a:ext cx="5767387" cy="6858000"/>
          </a:xfrm>
          <a:prstGeom prst="rect">
            <a:avLst/>
          </a:prstGeom>
          <a:noFill/>
          <a:ln w="9525">
            <a:noFill/>
            <a:miter lim="800000"/>
            <a:headEnd/>
            <a:tailEnd/>
          </a:ln>
        </p:spPr>
      </p:pic>
      <p:sp>
        <p:nvSpPr>
          <p:cNvPr id="149511" name="AutoShape 7"/>
          <p:cNvSpPr>
            <a:spLocks noChangeArrowheads="1"/>
          </p:cNvSpPr>
          <p:nvPr/>
        </p:nvSpPr>
        <p:spPr bwMode="auto">
          <a:xfrm>
            <a:off x="3089275" y="4783138"/>
            <a:ext cx="604838" cy="506412"/>
          </a:xfrm>
          <a:prstGeom prst="sun">
            <a:avLst>
              <a:gd name="adj" fmla="val 25000"/>
            </a:avLst>
          </a:prstGeom>
          <a:solidFill>
            <a:srgbClr val="FFFF00"/>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149512" name="AutoShape 8"/>
          <p:cNvSpPr>
            <a:spLocks noChangeArrowheads="1"/>
          </p:cNvSpPr>
          <p:nvPr/>
        </p:nvSpPr>
        <p:spPr bwMode="auto">
          <a:xfrm>
            <a:off x="9483725" y="4219575"/>
            <a:ext cx="604838" cy="506413"/>
          </a:xfrm>
          <a:prstGeom prst="sun">
            <a:avLst>
              <a:gd name="adj" fmla="val 25000"/>
            </a:avLst>
          </a:prstGeom>
          <a:solidFill>
            <a:srgbClr val="FFFF00"/>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149513" name="AutoShape 9"/>
          <p:cNvSpPr>
            <a:spLocks noChangeArrowheads="1"/>
          </p:cNvSpPr>
          <p:nvPr/>
        </p:nvSpPr>
        <p:spPr bwMode="auto">
          <a:xfrm>
            <a:off x="303213" y="438150"/>
            <a:ext cx="604837" cy="506413"/>
          </a:xfrm>
          <a:prstGeom prst="sun">
            <a:avLst>
              <a:gd name="adj" fmla="val 25000"/>
            </a:avLst>
          </a:prstGeom>
          <a:solidFill>
            <a:srgbClr val="FFFF00"/>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149514" name="Text Box 10"/>
          <p:cNvSpPr txBox="1">
            <a:spLocks noChangeArrowheads="1"/>
          </p:cNvSpPr>
          <p:nvPr/>
        </p:nvSpPr>
        <p:spPr bwMode="auto">
          <a:xfrm>
            <a:off x="0" y="1066800"/>
            <a:ext cx="6115050" cy="701675"/>
          </a:xfrm>
          <a:prstGeom prst="rect">
            <a:avLst/>
          </a:prstGeom>
          <a:noFill/>
          <a:ln w="9525">
            <a:noFill/>
            <a:miter lim="800000"/>
            <a:headEnd/>
            <a:tailEnd/>
          </a:ln>
          <a:effectLst/>
        </p:spPr>
        <p:txBody>
          <a:bodyPr wrap="none">
            <a:spAutoFit/>
          </a:bodyPr>
          <a:lstStyle/>
          <a:p>
            <a:pPr defTabSz="914400">
              <a:defRPr/>
            </a:pPr>
            <a:r>
              <a:rPr lang="it-IT" sz="2000" b="1" i="1" u="none">
                <a:solidFill>
                  <a:schemeClr val="tx2"/>
                </a:solidFill>
                <a:effectLst>
                  <a:outerShdw blurRad="38100" dist="38100" dir="2700000" algn="tl">
                    <a:srgbClr val="FFFFFF"/>
                  </a:outerShdw>
                </a:effectLst>
              </a:rPr>
              <a:t>IDENTIFICAZIONE DI RLN è IL GOLD STANDARD</a:t>
            </a:r>
          </a:p>
          <a:p>
            <a:pPr defTabSz="914400">
              <a:defRPr/>
            </a:pPr>
            <a:r>
              <a:rPr lang="it-IT" sz="2000" b="1" i="1" u="none">
                <a:solidFill>
                  <a:schemeClr val="tx2"/>
                </a:solidFill>
                <a:effectLst>
                  <a:outerShdw blurRad="38100" dist="38100" dir="2700000" algn="tl">
                    <a:srgbClr val="FFFFFF"/>
                  </a:outerShdw>
                </a:effectLst>
              </a:rPr>
              <a:t>1938 – Lahey e Hoover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ull-size image (188 K)"/>
          <p:cNvPicPr>
            <a:picLocks noChangeAspect="1" noChangeArrowheads="1"/>
          </p:cNvPicPr>
          <p:nvPr/>
        </p:nvPicPr>
        <p:blipFill>
          <a:blip r:embed="rId2"/>
          <a:srcRect/>
          <a:stretch>
            <a:fillRect/>
          </a:stretch>
        </p:blipFill>
        <p:spPr bwMode="auto">
          <a:xfrm>
            <a:off x="0" y="0"/>
            <a:ext cx="5727700" cy="6858000"/>
          </a:xfrm>
          <a:prstGeom prst="rect">
            <a:avLst/>
          </a:prstGeom>
          <a:noFill/>
          <a:ln w="9525">
            <a:noFill/>
            <a:miter lim="800000"/>
            <a:headEnd/>
            <a:tailEnd/>
          </a:ln>
        </p:spPr>
      </p:pic>
      <p:pic>
        <p:nvPicPr>
          <p:cNvPr id="56322" name="Picture 3" descr="Figure 2">
            <a:hlinkClick r:id="rId3"/>
          </p:cNvPr>
          <p:cNvPicPr>
            <a:picLocks noChangeAspect="1" noChangeArrowheads="1"/>
          </p:cNvPicPr>
          <p:nvPr/>
        </p:nvPicPr>
        <p:blipFill>
          <a:blip r:embed="rId4"/>
          <a:srcRect/>
          <a:stretch>
            <a:fillRect/>
          </a:stretch>
        </p:blipFill>
        <p:spPr bwMode="auto">
          <a:xfrm>
            <a:off x="0" y="3068638"/>
            <a:ext cx="6540500" cy="3789362"/>
          </a:xfrm>
          <a:prstGeom prst="rect">
            <a:avLst/>
          </a:prstGeom>
          <a:noFill/>
          <a:ln w="9525">
            <a:noFill/>
            <a:miter lim="800000"/>
            <a:headEnd/>
            <a:tailEnd/>
          </a:ln>
        </p:spPr>
      </p:pic>
      <p:sp>
        <p:nvSpPr>
          <p:cNvPr id="56323" name="Text Box 4"/>
          <p:cNvSpPr txBox="1">
            <a:spLocks noChangeArrowheads="1"/>
          </p:cNvSpPr>
          <p:nvPr/>
        </p:nvSpPr>
        <p:spPr bwMode="auto">
          <a:xfrm>
            <a:off x="6000750" y="260350"/>
            <a:ext cx="6191250" cy="2225675"/>
          </a:xfrm>
          <a:prstGeom prst="rect">
            <a:avLst/>
          </a:prstGeom>
          <a:noFill/>
          <a:ln w="9525">
            <a:noFill/>
            <a:miter lim="800000"/>
            <a:headEnd/>
            <a:tailEnd/>
          </a:ln>
        </p:spPr>
        <p:txBody>
          <a:bodyPr>
            <a:spAutoFit/>
          </a:bodyPr>
          <a:lstStyle/>
          <a:p>
            <a:r>
              <a:rPr lang="it-IT" sz="2000" b="1" i="1">
                <a:solidFill>
                  <a:srgbClr val="FFCCCC"/>
                </a:solidFill>
              </a:rPr>
              <a:t>ARTERIA LUSORIA DESTRA: arteria succlavia destra che nasce dall’arco aortico e passa dietro l’esofago </a:t>
            </a:r>
          </a:p>
          <a:p>
            <a:endParaRPr lang="it-IT" sz="2000" b="1" i="1">
              <a:solidFill>
                <a:srgbClr val="FFCCCC"/>
              </a:solidFill>
            </a:endParaRPr>
          </a:p>
          <a:p>
            <a:r>
              <a:rPr lang="it-IT" sz="2000" b="1" i="1">
                <a:solidFill>
                  <a:srgbClr val="FFCCCC"/>
                </a:solidFill>
              </a:rPr>
              <a:t>NERVO LARINGEO INFERIORE NON </a:t>
            </a:r>
          </a:p>
          <a:p>
            <a:r>
              <a:rPr lang="it-IT" sz="2000" b="1" i="1">
                <a:solidFill>
                  <a:srgbClr val="FFCCCC"/>
                </a:solidFill>
              </a:rPr>
              <a:t>RICORRENTE DESTRO: </a:t>
            </a:r>
          </a:p>
          <a:p>
            <a:r>
              <a:rPr lang="it-IT" sz="2000" b="1" i="1">
                <a:solidFill>
                  <a:srgbClr val="FFCCCC"/>
                </a:solidFill>
              </a:rPr>
              <a:t>presente nel 0,5-1% dei casi</a:t>
            </a:r>
          </a:p>
        </p:txBody>
      </p:sp>
      <p:sp>
        <p:nvSpPr>
          <p:cNvPr id="56324" name="Text Box 5"/>
          <p:cNvSpPr txBox="1">
            <a:spLocks noChangeArrowheads="1"/>
          </p:cNvSpPr>
          <p:nvPr/>
        </p:nvSpPr>
        <p:spPr bwMode="auto">
          <a:xfrm>
            <a:off x="6659563" y="4076700"/>
            <a:ext cx="5024437" cy="1006475"/>
          </a:xfrm>
          <a:prstGeom prst="rect">
            <a:avLst/>
          </a:prstGeom>
          <a:noFill/>
          <a:ln w="9525">
            <a:noFill/>
            <a:miter lim="800000"/>
            <a:headEnd/>
            <a:tailEnd/>
          </a:ln>
        </p:spPr>
        <p:txBody>
          <a:bodyPr wrap="none">
            <a:spAutoFit/>
          </a:bodyPr>
          <a:lstStyle/>
          <a:p>
            <a:pPr defTabSz="914400"/>
            <a:r>
              <a:rPr lang="it-IT" sz="2000" b="1" i="1">
                <a:solidFill>
                  <a:srgbClr val="FFCCCC"/>
                </a:solidFill>
              </a:rPr>
              <a:t>NOTA BENE: Ramo anastomotico tra </a:t>
            </a:r>
          </a:p>
          <a:p>
            <a:pPr defTabSz="914400"/>
            <a:r>
              <a:rPr lang="it-IT" sz="2000" b="1" i="1">
                <a:solidFill>
                  <a:srgbClr val="FFCCCC"/>
                </a:solidFill>
              </a:rPr>
              <a:t>NLR e Simpatico Cervicale può essere</a:t>
            </a:r>
          </a:p>
          <a:p>
            <a:pPr defTabSz="914400"/>
            <a:r>
              <a:rPr lang="it-IT" sz="2000" b="1" i="1">
                <a:solidFill>
                  <a:srgbClr val="FFCCCC"/>
                </a:solidFill>
              </a:rPr>
              <a:t>Confuso con NLR non Ricorrente (7.5%)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Figure 1">
            <a:hlinkClick r:id="rId2"/>
          </p:cNvPr>
          <p:cNvPicPr>
            <a:picLocks noChangeAspect="1" noChangeArrowheads="1"/>
          </p:cNvPicPr>
          <p:nvPr/>
        </p:nvPicPr>
        <p:blipFill>
          <a:blip r:embed="rId3"/>
          <a:srcRect/>
          <a:stretch>
            <a:fillRect/>
          </a:stretch>
        </p:blipFill>
        <p:spPr bwMode="auto">
          <a:xfrm>
            <a:off x="0" y="0"/>
            <a:ext cx="6769100" cy="6858000"/>
          </a:xfrm>
          <a:prstGeom prst="rect">
            <a:avLst/>
          </a:prstGeom>
          <a:noFill/>
          <a:ln w="9525">
            <a:noFill/>
            <a:miter lim="800000"/>
            <a:headEnd/>
            <a:tailEnd/>
          </a:ln>
        </p:spPr>
      </p:pic>
      <p:sp>
        <p:nvSpPr>
          <p:cNvPr id="57346" name="Text Box 3"/>
          <p:cNvSpPr txBox="1">
            <a:spLocks noChangeArrowheads="1"/>
          </p:cNvSpPr>
          <p:nvPr/>
        </p:nvSpPr>
        <p:spPr bwMode="auto">
          <a:xfrm>
            <a:off x="7056438" y="765175"/>
            <a:ext cx="4321175" cy="1920875"/>
          </a:xfrm>
          <a:prstGeom prst="rect">
            <a:avLst/>
          </a:prstGeom>
          <a:noFill/>
          <a:ln w="9525">
            <a:noFill/>
            <a:miter lim="800000"/>
            <a:headEnd/>
            <a:tailEnd/>
          </a:ln>
        </p:spPr>
        <p:txBody>
          <a:bodyPr>
            <a:spAutoFit/>
          </a:bodyPr>
          <a:lstStyle/>
          <a:p>
            <a:r>
              <a:rPr lang="it-IT" sz="2000" b="1" i="1">
                <a:solidFill>
                  <a:srgbClr val="FFCCCC"/>
                </a:solidFill>
              </a:rPr>
              <a:t>SITUS VISCERUM INVERSO</a:t>
            </a:r>
          </a:p>
          <a:p>
            <a:endParaRPr lang="it-IT" sz="2000" b="1" i="1">
              <a:solidFill>
                <a:srgbClr val="FFCCCC"/>
              </a:solidFill>
            </a:endParaRPr>
          </a:p>
          <a:p>
            <a:r>
              <a:rPr lang="it-IT" sz="2000" b="1" i="1">
                <a:solidFill>
                  <a:srgbClr val="FFCCCC"/>
                </a:solidFill>
              </a:rPr>
              <a:t>NERVO LARINGEO INFERIORE NON </a:t>
            </a:r>
          </a:p>
          <a:p>
            <a:r>
              <a:rPr lang="it-IT" sz="2000" b="1" i="1">
                <a:solidFill>
                  <a:srgbClr val="FFCCCC"/>
                </a:solidFill>
              </a:rPr>
              <a:t>RICORRENTE SINISTRO: presente nel 0,04-0,05% dei casi</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idx="4294967295"/>
          </p:nvPr>
        </p:nvSpPr>
        <p:spPr bwMode="auto">
          <a:xfrm>
            <a:off x="685800" y="609600"/>
            <a:ext cx="6165850" cy="1455738"/>
          </a:xfrm>
          <a:solidFill>
            <a:srgbClr val="E8EBEE"/>
          </a:solidFill>
        </p:spPr>
        <p:txBody>
          <a:bodyPr wrap="square" numCol="1" anchorCtr="0" compatLnSpc="1">
            <a:prstTxWarp prst="textNoShape">
              <a:avLst/>
            </a:prstTxWarp>
          </a:bodyPr>
          <a:lstStyle/>
          <a:p>
            <a:r>
              <a:rPr lang="it-IT" cap="none">
                <a:ln>
                  <a:noFill/>
                </a:ln>
                <a:solidFill>
                  <a:srgbClr val="FF3300"/>
                </a:solidFill>
                <a:latin typeface="Arial Rounded MT Bold" pitchFamily="34" charset="0"/>
              </a:rPr>
              <a:t>PUNTI DI REPERE -  RLN</a:t>
            </a:r>
          </a:p>
        </p:txBody>
      </p:sp>
      <p:pic>
        <p:nvPicPr>
          <p:cNvPr id="4" name="Immagine 3"/>
          <p:cNvPicPr>
            <a:picLocks noChangeAspect="1"/>
          </p:cNvPicPr>
          <p:nvPr/>
        </p:nvPicPr>
        <p:blipFill>
          <a:blip r:embed="rId2">
            <a:extLst/>
          </a:blip>
          <a:stretch>
            <a:fillRect/>
          </a:stretch>
        </p:blipFill>
        <p:spPr>
          <a:xfrm>
            <a:off x="7696517" y="1077958"/>
            <a:ext cx="1888285" cy="1410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8372" name="Text Box 4"/>
          <p:cNvSpPr txBox="1">
            <a:spLocks noChangeArrowheads="1"/>
          </p:cNvSpPr>
          <p:nvPr/>
        </p:nvSpPr>
        <p:spPr bwMode="auto">
          <a:xfrm>
            <a:off x="1303338" y="2919413"/>
            <a:ext cx="10261600" cy="4362450"/>
          </a:xfrm>
          <a:prstGeom prst="rect">
            <a:avLst/>
          </a:prstGeom>
          <a:noFill/>
          <a:ln w="9525">
            <a:noFill/>
            <a:miter lim="800000"/>
            <a:headEnd/>
            <a:tailEnd/>
          </a:ln>
          <a:effectLst/>
        </p:spPr>
        <p:txBody>
          <a:bodyPr wrap="none">
            <a:spAutoFit/>
          </a:bodyPr>
          <a:lstStyle/>
          <a:p>
            <a:pPr defTabSz="914400">
              <a:buFontTx/>
              <a:buChar char="•"/>
              <a:defRPr/>
            </a:pPr>
            <a:r>
              <a:rPr lang="it-IT" u="none">
                <a:solidFill>
                  <a:srgbClr val="FF3300"/>
                </a:solidFill>
              </a:rPr>
              <a:t> </a:t>
            </a:r>
            <a:r>
              <a:rPr lang="it-IT" sz="2800" b="1" i="1" u="none">
                <a:solidFill>
                  <a:srgbClr val="FF3300"/>
                </a:solidFill>
                <a:effectLst>
                  <a:outerShdw blurRad="38100" dist="38100" dir="2700000" algn="tl">
                    <a:srgbClr val="FFFFFF"/>
                  </a:outerShdw>
                </a:effectLst>
              </a:rPr>
              <a:t>ARTERIA TIROIDEA INFERIORE  - ITA</a:t>
            </a:r>
          </a:p>
          <a:p>
            <a:pPr defTabSz="914400">
              <a:buFontTx/>
              <a:buChar char="•"/>
              <a:defRPr/>
            </a:pPr>
            <a:endParaRPr lang="it-IT" sz="2800" b="1" i="1" u="none">
              <a:solidFill>
                <a:srgbClr val="FF3300"/>
              </a:solidFill>
              <a:effectLst>
                <a:outerShdw blurRad="38100" dist="38100" dir="2700000" algn="tl">
                  <a:srgbClr val="FFFFFF"/>
                </a:outerShdw>
              </a:effectLst>
            </a:endParaRPr>
          </a:p>
          <a:p>
            <a:pPr defTabSz="914400">
              <a:buFontTx/>
              <a:buChar char="•"/>
              <a:defRPr/>
            </a:pPr>
            <a:r>
              <a:rPr lang="it-IT" sz="2800" b="1" i="1" u="none">
                <a:solidFill>
                  <a:srgbClr val="FF3300"/>
                </a:solidFill>
                <a:effectLst>
                  <a:outerShdw blurRad="38100" dist="38100" dir="2700000" algn="tl">
                    <a:srgbClr val="FFFFFF"/>
                  </a:outerShdw>
                </a:effectLst>
              </a:rPr>
              <a:t> SOLCO TRACHEOESOFAGEO</a:t>
            </a:r>
          </a:p>
          <a:p>
            <a:pPr defTabSz="914400">
              <a:buFontTx/>
              <a:buChar char="•"/>
              <a:defRPr/>
            </a:pPr>
            <a:endParaRPr lang="it-IT" sz="2800" b="1" i="1" u="none">
              <a:solidFill>
                <a:srgbClr val="FF3300"/>
              </a:solidFill>
              <a:effectLst>
                <a:outerShdw blurRad="38100" dist="38100" dir="2700000" algn="tl">
                  <a:srgbClr val="FFFFFF"/>
                </a:outerShdw>
              </a:effectLst>
            </a:endParaRPr>
          </a:p>
          <a:p>
            <a:pPr defTabSz="914400">
              <a:buFontTx/>
              <a:buChar char="•"/>
              <a:defRPr/>
            </a:pPr>
            <a:r>
              <a:rPr lang="it-IT" sz="2800" b="1" i="1" u="none">
                <a:solidFill>
                  <a:srgbClr val="FF3300"/>
                </a:solidFill>
                <a:effectLst>
                  <a:outerShdw blurRad="38100" dist="38100" dir="2700000" algn="tl">
                    <a:srgbClr val="FFFFFF"/>
                  </a:outerShdw>
                </a:effectLst>
              </a:rPr>
              <a:t> TUBERCOLO DI ZUCKERKANDL</a:t>
            </a:r>
          </a:p>
          <a:p>
            <a:pPr defTabSz="914400">
              <a:buFontTx/>
              <a:buChar char="•"/>
              <a:defRPr/>
            </a:pPr>
            <a:endParaRPr lang="it-IT" sz="2800" b="1" i="1" u="none">
              <a:solidFill>
                <a:srgbClr val="FF3300"/>
              </a:solidFill>
              <a:effectLst>
                <a:outerShdw blurRad="38100" dist="38100" dir="2700000" algn="tl">
                  <a:srgbClr val="FFFFFF"/>
                </a:outerShdw>
              </a:effectLst>
            </a:endParaRPr>
          </a:p>
          <a:p>
            <a:pPr defTabSz="914400">
              <a:buFontTx/>
              <a:buChar char="•"/>
              <a:defRPr/>
            </a:pPr>
            <a:r>
              <a:rPr lang="it-IT" sz="2800" b="1" i="1" u="none">
                <a:solidFill>
                  <a:srgbClr val="FF3300"/>
                </a:solidFill>
                <a:effectLst>
                  <a:outerShdw blurRad="38100" dist="38100" dir="2700000" algn="tl">
                    <a:srgbClr val="FFFFFF"/>
                  </a:outerShdw>
                </a:effectLst>
              </a:rPr>
              <a:t> ENTRY POINT ENDOLARINGEO – LEGAMENTO DI BERRY</a:t>
            </a:r>
          </a:p>
          <a:p>
            <a:pPr defTabSz="914400">
              <a:buFontTx/>
              <a:buChar char="•"/>
              <a:defRPr/>
            </a:pPr>
            <a:endParaRPr lang="it-IT" sz="2800" b="1" i="1" u="none">
              <a:solidFill>
                <a:srgbClr val="FF3300"/>
              </a:solidFill>
              <a:effectLst>
                <a:outerShdw blurRad="38100" dist="38100" dir="2700000" algn="tl">
                  <a:srgbClr val="FFFFFF"/>
                </a:outerShdw>
              </a:effectLst>
            </a:endParaRPr>
          </a:p>
          <a:p>
            <a:pPr defTabSz="914400">
              <a:buFontTx/>
              <a:buChar char="•"/>
              <a:defRPr/>
            </a:pPr>
            <a:endParaRPr lang="it-IT" sz="2800" b="1" i="1" u="none">
              <a:solidFill>
                <a:srgbClr val="FF3300"/>
              </a:solidFill>
              <a:effectLst>
                <a:outerShdw blurRad="38100" dist="38100" dir="2700000" algn="tl">
                  <a:srgbClr val="FFFFFF"/>
                </a:outerShdw>
              </a:effectLst>
            </a:endParaRPr>
          </a:p>
          <a:p>
            <a:pPr defTabSz="914400">
              <a:buFontTx/>
              <a:buChar char="•"/>
              <a:defRPr/>
            </a:pPr>
            <a:endParaRPr lang="it-IT" sz="2800" u="none"/>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An external file that holds a picture, illustration, etc.&#10;Object name is 12262_2010_217_Fig9_HTML.jpg Object name is 12262_2010_217_Fig9_HTML.jpg"/>
          <p:cNvPicPr>
            <a:picLocks noChangeAspect="1" noChangeArrowheads="1"/>
          </p:cNvPicPr>
          <p:nvPr/>
        </p:nvPicPr>
        <p:blipFill>
          <a:blip r:embed="rId2"/>
          <a:srcRect/>
          <a:stretch>
            <a:fillRect/>
          </a:stretch>
        </p:blipFill>
        <p:spPr bwMode="auto">
          <a:xfrm>
            <a:off x="0" y="0"/>
            <a:ext cx="8234363" cy="6858000"/>
          </a:xfrm>
          <a:prstGeom prst="rect">
            <a:avLst/>
          </a:prstGeom>
          <a:noFill/>
          <a:ln w="9525">
            <a:noFill/>
            <a:miter lim="800000"/>
            <a:headEnd/>
            <a:tailEnd/>
          </a:ln>
        </p:spPr>
      </p:pic>
      <p:sp>
        <p:nvSpPr>
          <p:cNvPr id="59394" name="Text Box 5"/>
          <p:cNvSpPr txBox="1">
            <a:spLocks noChangeArrowheads="1"/>
          </p:cNvSpPr>
          <p:nvPr/>
        </p:nvSpPr>
        <p:spPr bwMode="auto">
          <a:xfrm>
            <a:off x="4151313" y="5600700"/>
            <a:ext cx="1511300" cy="730250"/>
          </a:xfrm>
          <a:prstGeom prst="rect">
            <a:avLst/>
          </a:prstGeom>
          <a:solidFill>
            <a:srgbClr val="FFFFCC"/>
          </a:solidFill>
          <a:ln w="9525">
            <a:noFill/>
            <a:miter lim="800000"/>
            <a:headEnd/>
            <a:tailEnd/>
          </a:ln>
        </p:spPr>
        <p:txBody>
          <a:bodyPr>
            <a:spAutoFit/>
          </a:bodyPr>
          <a:lstStyle/>
          <a:p>
            <a:r>
              <a:rPr lang="it-IT" sz="1400" u="none">
                <a:solidFill>
                  <a:srgbClr val="0000FF"/>
                </a:solidFill>
              </a:rPr>
              <a:t>ARTERIA TIROIDEA INFERIORE.</a:t>
            </a:r>
          </a:p>
        </p:txBody>
      </p:sp>
      <p:sp>
        <p:nvSpPr>
          <p:cNvPr id="59395" name="Text Box 6"/>
          <p:cNvSpPr txBox="1">
            <a:spLocks noChangeArrowheads="1"/>
          </p:cNvSpPr>
          <p:nvPr/>
        </p:nvSpPr>
        <p:spPr bwMode="auto">
          <a:xfrm>
            <a:off x="0" y="4619625"/>
            <a:ext cx="1692275" cy="581025"/>
          </a:xfrm>
          <a:prstGeom prst="rect">
            <a:avLst/>
          </a:prstGeom>
          <a:solidFill>
            <a:srgbClr val="FFFFCC"/>
          </a:solidFill>
          <a:ln w="9525">
            <a:noFill/>
            <a:miter lim="800000"/>
            <a:headEnd/>
            <a:tailEnd/>
          </a:ln>
        </p:spPr>
        <p:txBody>
          <a:bodyPr>
            <a:spAutoFit/>
          </a:bodyPr>
          <a:lstStyle/>
          <a:p>
            <a:r>
              <a:rPr lang="it-IT" sz="1600" u="none">
                <a:solidFill>
                  <a:srgbClr val="0000FF"/>
                </a:solidFill>
              </a:rPr>
              <a:t>NERVO RICORRENTE</a:t>
            </a:r>
          </a:p>
        </p:txBody>
      </p:sp>
      <p:sp>
        <p:nvSpPr>
          <p:cNvPr id="121863" name="Text Box 7"/>
          <p:cNvSpPr txBox="1">
            <a:spLocks noChangeArrowheads="1"/>
          </p:cNvSpPr>
          <p:nvPr/>
        </p:nvSpPr>
        <p:spPr bwMode="auto">
          <a:xfrm>
            <a:off x="8321675" y="917575"/>
            <a:ext cx="3870325" cy="4479925"/>
          </a:xfrm>
          <a:prstGeom prst="rect">
            <a:avLst/>
          </a:prstGeom>
          <a:noFill/>
          <a:ln w="9525">
            <a:noFill/>
            <a:miter lim="800000"/>
            <a:headEnd/>
            <a:tailEnd/>
          </a:ln>
          <a:effectLst/>
        </p:spPr>
        <p:txBody>
          <a:bodyPr>
            <a:spAutoFit/>
          </a:bodyPr>
          <a:lstStyle/>
          <a:p>
            <a:pPr defTabSz="914400">
              <a:defRPr/>
            </a:pPr>
            <a:r>
              <a:rPr lang="it-IT" sz="2400" u="none">
                <a:solidFill>
                  <a:srgbClr val="FFCCCC"/>
                </a:solidFill>
              </a:rPr>
              <a:t>RAPPORTO TRA</a:t>
            </a:r>
          </a:p>
          <a:p>
            <a:pPr defTabSz="914400">
              <a:defRPr/>
            </a:pPr>
            <a:r>
              <a:rPr lang="it-IT" sz="2400" u="none">
                <a:solidFill>
                  <a:srgbClr val="FFCCCC"/>
                </a:solidFill>
              </a:rPr>
              <a:t>RLN e ITA molto variabile</a:t>
            </a:r>
          </a:p>
          <a:p>
            <a:pPr defTabSz="914400">
              <a:defRPr/>
            </a:pPr>
            <a:endParaRPr lang="it-IT" u="none">
              <a:solidFill>
                <a:srgbClr val="FF3300"/>
              </a:solidFill>
            </a:endParaRPr>
          </a:p>
          <a:p>
            <a:pPr defTabSz="914400">
              <a:defRPr/>
            </a:pPr>
            <a:endParaRPr lang="it-IT" u="none">
              <a:solidFill>
                <a:srgbClr val="FF3300"/>
              </a:solidFill>
            </a:endParaRPr>
          </a:p>
          <a:p>
            <a:pPr defTabSz="914400">
              <a:defRPr/>
            </a:pPr>
            <a:endParaRPr lang="it-IT" u="none"/>
          </a:p>
          <a:p>
            <a:pPr defTabSz="914400">
              <a:defRPr/>
            </a:pPr>
            <a:r>
              <a:rPr lang="it-IT" sz="2400" b="1" i="1" u="none">
                <a:solidFill>
                  <a:srgbClr val="FF3300"/>
                </a:solidFill>
                <a:effectLst>
                  <a:outerShdw blurRad="38100" dist="38100" dir="2700000" algn="tl">
                    <a:srgbClr val="FFFFFF"/>
                  </a:outerShdw>
                </a:effectLst>
              </a:rPr>
              <a:t>NON UTILE COME UNICO PUNTO DI REPERE CHIRURGICO</a:t>
            </a:r>
          </a:p>
          <a:p>
            <a:pPr defTabSz="914400">
              <a:defRPr/>
            </a:pPr>
            <a:endParaRPr lang="it-IT" sz="2400" b="1" i="1" u="none">
              <a:solidFill>
                <a:srgbClr val="FF3300"/>
              </a:solidFill>
              <a:effectLst>
                <a:outerShdw blurRad="38100" dist="38100" dir="2700000" algn="tl">
                  <a:srgbClr val="FFFFFF"/>
                </a:outerShdw>
              </a:effectLst>
            </a:endParaRPr>
          </a:p>
          <a:p>
            <a:pPr defTabSz="914400">
              <a:defRPr/>
            </a:pPr>
            <a:endParaRPr lang="it-IT" b="1" i="1" u="none">
              <a:solidFill>
                <a:srgbClr val="FF3300"/>
              </a:solidFill>
              <a:effectLst>
                <a:outerShdw blurRad="38100" dist="38100" dir="2700000" algn="tl">
                  <a:srgbClr val="FFFFFF"/>
                </a:outerShdw>
              </a:effectLst>
            </a:endParaRPr>
          </a:p>
          <a:p>
            <a:pPr defTabSz="914400">
              <a:defRPr/>
            </a:pPr>
            <a:endParaRPr lang="it-IT" u="none"/>
          </a:p>
          <a:p>
            <a:pPr defTabSz="914400">
              <a:defRPr/>
            </a:pPr>
            <a:endParaRPr lang="it-IT" u="none"/>
          </a:p>
          <a:p>
            <a:pPr defTabSz="914400">
              <a:defRPr/>
            </a:pPr>
            <a:r>
              <a:rPr lang="it-IT" u="none">
                <a:solidFill>
                  <a:srgbClr val="FFCCCC"/>
                </a:solidFill>
              </a:rPr>
              <a:t>Yalcxin B.(2006) : 20 tipologie di incrocio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a:srcRect/>
          <a:stretch>
            <a:fillRect/>
          </a:stretch>
        </p:blipFill>
        <p:spPr bwMode="auto">
          <a:xfrm>
            <a:off x="0" y="0"/>
            <a:ext cx="6094413" cy="6858000"/>
          </a:xfrm>
          <a:prstGeom prst="rect">
            <a:avLst/>
          </a:prstGeom>
          <a:noFill/>
          <a:ln w="9525">
            <a:noFill/>
            <a:miter lim="800000"/>
            <a:headEnd/>
            <a:tailEnd/>
          </a:ln>
        </p:spPr>
      </p:pic>
      <p:pic>
        <p:nvPicPr>
          <p:cNvPr id="60418" name="Picture 5"/>
          <p:cNvPicPr>
            <a:picLocks noChangeAspect="1" noChangeArrowheads="1"/>
          </p:cNvPicPr>
          <p:nvPr/>
        </p:nvPicPr>
        <p:blipFill>
          <a:blip r:embed="rId3"/>
          <a:srcRect/>
          <a:stretch>
            <a:fillRect/>
          </a:stretch>
        </p:blipFill>
        <p:spPr bwMode="auto">
          <a:xfrm>
            <a:off x="6289675" y="0"/>
            <a:ext cx="5902325" cy="6858000"/>
          </a:xfrm>
          <a:prstGeom prst="rect">
            <a:avLst/>
          </a:prstGeom>
          <a:noFill/>
          <a:ln w="9525">
            <a:noFill/>
            <a:miter lim="800000"/>
            <a:headEnd/>
            <a:tailEnd/>
          </a:ln>
        </p:spPr>
      </p:pic>
      <p:sp>
        <p:nvSpPr>
          <p:cNvPr id="60419" name="AutoShape 7"/>
          <p:cNvSpPr>
            <a:spLocks noChangeArrowheads="1"/>
          </p:cNvSpPr>
          <p:nvPr/>
        </p:nvSpPr>
        <p:spPr bwMode="auto">
          <a:xfrm rot="1387354">
            <a:off x="3433763" y="2027238"/>
            <a:ext cx="1057275" cy="754062"/>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it-IT" u="none"/>
          </a:p>
        </p:txBody>
      </p:sp>
      <p:sp>
        <p:nvSpPr>
          <p:cNvPr id="60420" name="AutoShape 8"/>
          <p:cNvSpPr>
            <a:spLocks noChangeArrowheads="1"/>
          </p:cNvSpPr>
          <p:nvPr/>
        </p:nvSpPr>
        <p:spPr bwMode="auto">
          <a:xfrm rot="-745342">
            <a:off x="10741025" y="2373313"/>
            <a:ext cx="393700" cy="836612"/>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it-IT" u="none"/>
          </a:p>
        </p:txBody>
      </p:sp>
      <p:sp>
        <p:nvSpPr>
          <p:cNvPr id="60421" name="Text Box 9"/>
          <p:cNvSpPr txBox="1">
            <a:spLocks noChangeArrowheads="1"/>
          </p:cNvSpPr>
          <p:nvPr/>
        </p:nvSpPr>
        <p:spPr bwMode="auto">
          <a:xfrm>
            <a:off x="4691063" y="4600575"/>
            <a:ext cx="3448050" cy="366713"/>
          </a:xfrm>
          <a:prstGeom prst="rect">
            <a:avLst/>
          </a:prstGeom>
          <a:solidFill>
            <a:srgbClr val="FFCCCC"/>
          </a:solidFill>
          <a:ln w="9525">
            <a:noFill/>
            <a:miter lim="800000"/>
            <a:headEnd/>
            <a:tailEnd/>
          </a:ln>
        </p:spPr>
        <p:txBody>
          <a:bodyPr wrap="none">
            <a:spAutoFit/>
          </a:bodyPr>
          <a:lstStyle/>
          <a:p>
            <a:pPr defTabSz="914400"/>
            <a:r>
              <a:rPr lang="it-IT" u="none">
                <a:solidFill>
                  <a:srgbClr val="0000FF"/>
                </a:solidFill>
              </a:rPr>
              <a:t>SOLCO TRACHEOESOFAGEO</a:t>
            </a:r>
          </a:p>
        </p:txBody>
      </p:sp>
      <p:sp>
        <p:nvSpPr>
          <p:cNvPr id="60422" name="Text Box 9"/>
          <p:cNvSpPr txBox="1">
            <a:spLocks noChangeArrowheads="1"/>
          </p:cNvSpPr>
          <p:nvPr/>
        </p:nvSpPr>
        <p:spPr bwMode="auto">
          <a:xfrm>
            <a:off x="557213" y="4984750"/>
            <a:ext cx="1657350" cy="366713"/>
          </a:xfrm>
          <a:prstGeom prst="rect">
            <a:avLst/>
          </a:prstGeom>
          <a:noFill/>
          <a:ln w="9525">
            <a:noFill/>
            <a:miter lim="800000"/>
            <a:headEnd/>
            <a:tailEnd/>
          </a:ln>
        </p:spPr>
        <p:txBody>
          <a:bodyPr wrap="none">
            <a:spAutoFit/>
          </a:bodyPr>
          <a:lstStyle/>
          <a:p>
            <a:pPr defTabSz="914400"/>
            <a:r>
              <a:rPr lang="it-IT" u="none">
                <a:solidFill>
                  <a:srgbClr val="FF3300"/>
                </a:solidFill>
              </a:rPr>
              <a:t>RLN DESTRO</a:t>
            </a:r>
          </a:p>
        </p:txBody>
      </p:sp>
      <p:sp>
        <p:nvSpPr>
          <p:cNvPr id="60423" name="Text Box 10"/>
          <p:cNvSpPr txBox="1">
            <a:spLocks noChangeArrowheads="1"/>
          </p:cNvSpPr>
          <p:nvPr/>
        </p:nvSpPr>
        <p:spPr bwMode="auto">
          <a:xfrm>
            <a:off x="8348663" y="5743575"/>
            <a:ext cx="1784350" cy="366713"/>
          </a:xfrm>
          <a:prstGeom prst="rect">
            <a:avLst/>
          </a:prstGeom>
          <a:noFill/>
          <a:ln w="9525">
            <a:noFill/>
            <a:miter lim="800000"/>
            <a:headEnd/>
            <a:tailEnd/>
          </a:ln>
        </p:spPr>
        <p:txBody>
          <a:bodyPr wrap="none">
            <a:spAutoFit/>
          </a:bodyPr>
          <a:lstStyle/>
          <a:p>
            <a:r>
              <a:rPr lang="it-IT" u="none">
                <a:solidFill>
                  <a:srgbClr val="0000FF"/>
                </a:solidFill>
              </a:rPr>
              <a:t>RLN SINISTRO</a:t>
            </a:r>
          </a:p>
        </p:txBody>
      </p:sp>
      <p:pic>
        <p:nvPicPr>
          <p:cNvPr id="60424" name="Picture 8" descr="978-3-319-27727-1"/>
          <p:cNvPicPr>
            <a:picLocks noChangeAspect="1" noChangeArrowheads="1"/>
          </p:cNvPicPr>
          <p:nvPr/>
        </p:nvPicPr>
        <p:blipFill>
          <a:blip r:embed="rId4"/>
          <a:srcRect/>
          <a:stretch>
            <a:fillRect/>
          </a:stretch>
        </p:blipFill>
        <p:spPr bwMode="auto">
          <a:xfrm>
            <a:off x="5661025" y="5789613"/>
            <a:ext cx="1076325" cy="919162"/>
          </a:xfrm>
          <a:prstGeom prst="rect">
            <a:avLst/>
          </a:prstGeom>
          <a:noFill/>
          <a:ln w="9525">
            <a:noFill/>
            <a:miter lim="800000"/>
            <a:headEnd/>
            <a:tailEnd/>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idx="4294967295"/>
          </p:nvPr>
        </p:nvSpPr>
        <p:spPr bwMode="auto">
          <a:xfrm>
            <a:off x="0" y="0"/>
            <a:ext cx="10131425" cy="1223963"/>
          </a:xfrm>
          <a:solidFill>
            <a:srgbClr val="FFCCCC"/>
          </a:solidFill>
        </p:spPr>
        <p:txBody>
          <a:bodyPr wrap="square" numCol="1" anchorCtr="0" compatLnSpc="1">
            <a:prstTxWarp prst="textNoShape">
              <a:avLst/>
            </a:prstTxWarp>
          </a:bodyPr>
          <a:lstStyle/>
          <a:p>
            <a:r>
              <a:rPr lang="it-IT" cap="none">
                <a:ln>
                  <a:noFill/>
                </a:ln>
                <a:solidFill>
                  <a:srgbClr val="0000FF"/>
                </a:solidFill>
              </a:rPr>
              <a:t>TUBERCOLO DI ZUCKERKANDL </a:t>
            </a:r>
            <a:br>
              <a:rPr lang="it-IT" cap="none">
                <a:ln>
                  <a:noFill/>
                </a:ln>
                <a:solidFill>
                  <a:srgbClr val="0000FF"/>
                </a:solidFill>
              </a:rPr>
            </a:br>
            <a:r>
              <a:rPr lang="it-IT" sz="1400" cap="none">
                <a:ln>
                  <a:noFill/>
                </a:ln>
                <a:solidFill>
                  <a:srgbClr val="0000FF"/>
                </a:solidFill>
              </a:rPr>
              <a:t>+ FREQUENTE A DESTRA – RLN è QUASI SEMPRE MEDIALE</a:t>
            </a:r>
            <a:br>
              <a:rPr lang="it-IT" sz="1400" cap="none">
                <a:ln>
                  <a:noFill/>
                </a:ln>
                <a:solidFill>
                  <a:srgbClr val="0000FF"/>
                </a:solidFill>
              </a:rPr>
            </a:br>
            <a:r>
              <a:rPr lang="it-IT" sz="1400" cap="none">
                <a:ln>
                  <a:noFill/>
                </a:ln>
                <a:solidFill>
                  <a:srgbClr val="0000FF"/>
                </a:solidFill>
              </a:rPr>
              <a:t>RELAZIONE COSTANTE CON PARATIROIDE SUPERIORE</a:t>
            </a:r>
            <a:endParaRPr lang="it-IT" cap="none">
              <a:ln>
                <a:noFill/>
              </a:ln>
              <a:solidFill>
                <a:srgbClr val="0000FF"/>
              </a:solidFill>
            </a:endParaRPr>
          </a:p>
        </p:txBody>
      </p:sp>
      <p:pic>
        <p:nvPicPr>
          <p:cNvPr id="61442" name="Picture 5"/>
          <p:cNvPicPr>
            <a:picLocks noChangeAspect="1" noChangeArrowheads="1"/>
          </p:cNvPicPr>
          <p:nvPr/>
        </p:nvPicPr>
        <p:blipFill>
          <a:blip r:embed="rId2"/>
          <a:srcRect/>
          <a:stretch>
            <a:fillRect/>
          </a:stretch>
        </p:blipFill>
        <p:spPr bwMode="auto">
          <a:xfrm>
            <a:off x="0" y="1117600"/>
            <a:ext cx="12192000" cy="5740400"/>
          </a:xfrm>
          <a:prstGeom prst="rect">
            <a:avLst/>
          </a:prstGeom>
          <a:noFill/>
          <a:ln w="9525">
            <a:noFill/>
            <a:miter lim="800000"/>
            <a:headEnd/>
            <a:tailEnd/>
          </a:ln>
        </p:spPr>
      </p:pic>
      <p:pic>
        <p:nvPicPr>
          <p:cNvPr id="61443" name="Picture 8" descr="978-3-319-27727-1"/>
          <p:cNvPicPr>
            <a:picLocks noChangeAspect="1" noChangeArrowheads="1"/>
          </p:cNvPicPr>
          <p:nvPr/>
        </p:nvPicPr>
        <p:blipFill>
          <a:blip r:embed="rId3"/>
          <a:srcRect/>
          <a:stretch>
            <a:fillRect/>
          </a:stretch>
        </p:blipFill>
        <p:spPr bwMode="auto">
          <a:xfrm>
            <a:off x="10829925" y="198438"/>
            <a:ext cx="866775" cy="720725"/>
          </a:xfrm>
          <a:prstGeom prst="rect">
            <a:avLst/>
          </a:prstGeom>
          <a:noFill/>
          <a:ln w="9525">
            <a:noFill/>
            <a:miter lim="800000"/>
            <a:headEnd/>
            <a:tailEnd/>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7"/>
          <p:cNvPicPr>
            <a:picLocks noChangeAspect="1" noChangeArrowheads="1"/>
          </p:cNvPicPr>
          <p:nvPr/>
        </p:nvPicPr>
        <p:blipFill>
          <a:blip r:embed="rId2"/>
          <a:srcRect/>
          <a:stretch>
            <a:fillRect/>
          </a:stretch>
        </p:blipFill>
        <p:spPr bwMode="auto">
          <a:xfrm>
            <a:off x="0" y="0"/>
            <a:ext cx="9417050" cy="6858000"/>
          </a:xfrm>
          <a:prstGeom prst="rect">
            <a:avLst/>
          </a:prstGeom>
          <a:noFill/>
          <a:ln w="9525">
            <a:noFill/>
            <a:miter lim="800000"/>
            <a:headEnd/>
            <a:tailEnd/>
          </a:ln>
        </p:spPr>
      </p:pic>
      <p:sp>
        <p:nvSpPr>
          <p:cNvPr id="62466" name="Rectangle 5"/>
          <p:cNvSpPr>
            <a:spLocks noChangeArrowheads="1"/>
          </p:cNvSpPr>
          <p:nvPr/>
        </p:nvSpPr>
        <p:spPr bwMode="auto">
          <a:xfrm>
            <a:off x="4227513" y="425450"/>
            <a:ext cx="2257425" cy="457200"/>
          </a:xfrm>
          <a:prstGeom prst="rect">
            <a:avLst/>
          </a:prstGeom>
          <a:noFill/>
          <a:ln w="9525">
            <a:noFill/>
            <a:miter lim="800000"/>
            <a:headEnd/>
            <a:tailEnd/>
          </a:ln>
        </p:spPr>
        <p:txBody>
          <a:bodyPr wrap="none">
            <a:spAutoFit/>
          </a:bodyPr>
          <a:lstStyle/>
          <a:p>
            <a:pPr defTabSz="914400"/>
            <a:r>
              <a:rPr lang="it-IT" sz="2400" u="none">
                <a:solidFill>
                  <a:srgbClr val="FF3300"/>
                </a:solidFill>
                <a:latin typeface="Arial Rounded MT Bold" pitchFamily="34" charset="0"/>
              </a:rPr>
              <a:t>ENTRY POINT</a:t>
            </a:r>
          </a:p>
        </p:txBody>
      </p:sp>
      <p:sp>
        <p:nvSpPr>
          <p:cNvPr id="62467" name="Rectangle 6"/>
          <p:cNvSpPr>
            <a:spLocks noChangeArrowheads="1"/>
          </p:cNvSpPr>
          <p:nvPr/>
        </p:nvSpPr>
        <p:spPr bwMode="auto">
          <a:xfrm>
            <a:off x="5246688" y="1497013"/>
            <a:ext cx="6515100" cy="1616075"/>
          </a:xfrm>
          <a:prstGeom prst="rect">
            <a:avLst/>
          </a:prstGeom>
          <a:solidFill>
            <a:srgbClr val="E8EBEE"/>
          </a:solidFill>
          <a:ln w="9525">
            <a:noFill/>
            <a:miter lim="800000"/>
            <a:headEnd/>
            <a:tailEnd/>
          </a:ln>
        </p:spPr>
        <p:txBody>
          <a:bodyPr>
            <a:spAutoFit/>
          </a:bodyPr>
          <a:lstStyle/>
          <a:p>
            <a:pPr defTabSz="914400">
              <a:buFontTx/>
              <a:buChar char="•"/>
            </a:pPr>
            <a:r>
              <a:rPr lang="it-IT" u="none">
                <a:solidFill>
                  <a:srgbClr val="FF3300"/>
                </a:solidFill>
              </a:rPr>
              <a:t> </a:t>
            </a:r>
            <a:r>
              <a:rPr lang="it-IT" sz="2000" u="none">
                <a:solidFill>
                  <a:srgbClr val="FF3300"/>
                </a:solidFill>
                <a:latin typeface="Arial Rounded MT Bold" pitchFamily="34" charset="0"/>
              </a:rPr>
              <a:t>CORNO INF. CARTILAGINE TIROIDEA</a:t>
            </a:r>
          </a:p>
          <a:p>
            <a:pPr defTabSz="914400">
              <a:buFontTx/>
              <a:buChar char="•"/>
            </a:pPr>
            <a:r>
              <a:rPr lang="it-IT" sz="2000" u="none">
                <a:solidFill>
                  <a:srgbClr val="FF3300"/>
                </a:solidFill>
                <a:latin typeface="Arial Rounded MT Bold" pitchFamily="34" charset="0"/>
              </a:rPr>
              <a:t> M. CRICOFARINGEO</a:t>
            </a:r>
          </a:p>
          <a:p>
            <a:pPr defTabSz="914400">
              <a:buFontTx/>
              <a:buChar char="•"/>
            </a:pPr>
            <a:r>
              <a:rPr lang="it-IT" sz="2000" u="none">
                <a:solidFill>
                  <a:srgbClr val="FF3300"/>
                </a:solidFill>
                <a:latin typeface="Arial Rounded MT Bold" pitchFamily="34" charset="0"/>
              </a:rPr>
              <a:t> E’ IL PUNTO + COSTANTE  x  RLN</a:t>
            </a:r>
          </a:p>
          <a:p>
            <a:pPr defTabSz="914400">
              <a:buFontTx/>
              <a:buChar char="•"/>
            </a:pPr>
            <a:r>
              <a:rPr lang="it-IT" sz="2000" u="none">
                <a:solidFill>
                  <a:srgbClr val="FF3300"/>
                </a:solidFill>
                <a:latin typeface="Arial Rounded MT Bold" pitchFamily="34" charset="0"/>
              </a:rPr>
              <a:t> NON E’ INFLUENZATO DALLA PATOLOGIA</a:t>
            </a:r>
          </a:p>
          <a:p>
            <a:pPr defTabSz="914400">
              <a:buFontTx/>
              <a:buChar char="•"/>
            </a:pPr>
            <a:r>
              <a:rPr lang="it-IT" sz="2000" u="none">
                <a:solidFill>
                  <a:srgbClr val="FF3300"/>
                </a:solidFill>
                <a:latin typeface="Arial Rounded MT Bold" pitchFamily="34" charset="0"/>
              </a:rPr>
              <a:t> RLN SPESSO E’ GIA’ DIVISO</a:t>
            </a:r>
          </a:p>
        </p:txBody>
      </p:sp>
      <p:pic>
        <p:nvPicPr>
          <p:cNvPr id="4" name="Immagine 3"/>
          <p:cNvPicPr>
            <a:picLocks noChangeAspect="1"/>
          </p:cNvPicPr>
          <p:nvPr/>
        </p:nvPicPr>
        <p:blipFill>
          <a:blip r:embed="rId3">
            <a:extLst/>
          </a:blip>
          <a:stretch>
            <a:fillRect/>
          </a:stretch>
        </p:blipFill>
        <p:spPr>
          <a:xfrm>
            <a:off x="10077684" y="4828622"/>
            <a:ext cx="1084171" cy="10694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idx="4294967295"/>
          </p:nvPr>
        </p:nvSpPr>
        <p:spPr bwMode="auto">
          <a:noFill/>
        </p:spPr>
        <p:txBody>
          <a:bodyPr wrap="square" numCol="1" anchorCtr="0" compatLnSpc="1">
            <a:prstTxWarp prst="textNoShape">
              <a:avLst/>
            </a:prstTxWarp>
          </a:bodyPr>
          <a:lstStyle/>
          <a:p>
            <a:endParaRPr lang="it-IT" cap="none">
              <a:ln>
                <a:noFill/>
              </a:ln>
            </a:endParaRPr>
          </a:p>
        </p:txBody>
      </p:sp>
      <p:sp>
        <p:nvSpPr>
          <p:cNvPr id="63490" name="Rectangle 3"/>
          <p:cNvSpPr>
            <a:spLocks noGrp="1"/>
          </p:cNvSpPr>
          <p:nvPr>
            <p:ph type="body" idx="4294967295"/>
          </p:nvPr>
        </p:nvSpPr>
        <p:spPr/>
        <p:txBody>
          <a:bodyPr/>
          <a:lstStyle/>
          <a:p>
            <a:endParaRPr lang="it-IT"/>
          </a:p>
        </p:txBody>
      </p:sp>
      <p:pic>
        <p:nvPicPr>
          <p:cNvPr id="63491" name="Picture 4"/>
          <p:cNvPicPr>
            <a:picLocks noChangeAspect="1" noChangeArrowheads="1"/>
          </p:cNvPicPr>
          <p:nvPr/>
        </p:nvPicPr>
        <p:blipFill>
          <a:blip r:embed="rId2"/>
          <a:srcRect/>
          <a:stretch>
            <a:fillRect/>
          </a:stretch>
        </p:blipFill>
        <p:spPr bwMode="auto">
          <a:xfrm>
            <a:off x="-449263" y="-257175"/>
            <a:ext cx="13044488" cy="7351713"/>
          </a:xfrm>
          <a:prstGeom prst="rect">
            <a:avLst/>
          </a:prstGeom>
          <a:noFill/>
          <a:ln w="9525">
            <a:noFill/>
            <a:miter lim="800000"/>
            <a:headEnd/>
            <a:tailEnd/>
          </a:ln>
        </p:spPr>
      </p:pic>
      <p:sp>
        <p:nvSpPr>
          <p:cNvPr id="63492" name="Text Box 5"/>
          <p:cNvSpPr txBox="1">
            <a:spLocks noChangeArrowheads="1"/>
          </p:cNvSpPr>
          <p:nvPr/>
        </p:nvSpPr>
        <p:spPr bwMode="auto">
          <a:xfrm>
            <a:off x="835025" y="6589713"/>
            <a:ext cx="184150" cy="366712"/>
          </a:xfrm>
          <a:prstGeom prst="rect">
            <a:avLst/>
          </a:prstGeom>
          <a:noFill/>
          <a:ln w="9525">
            <a:noFill/>
            <a:miter lim="800000"/>
            <a:headEnd/>
            <a:tailEnd/>
          </a:ln>
        </p:spPr>
        <p:txBody>
          <a:bodyPr wrap="none">
            <a:spAutoFit/>
          </a:bodyPr>
          <a:lstStyle/>
          <a:p>
            <a:pPr defTabSz="914400"/>
            <a:endParaRPr lang="it-IT" u="none"/>
          </a:p>
        </p:txBody>
      </p:sp>
      <p:sp>
        <p:nvSpPr>
          <p:cNvPr id="116742" name="Rectangle 6"/>
          <p:cNvSpPr>
            <a:spLocks noChangeArrowheads="1"/>
          </p:cNvSpPr>
          <p:nvPr/>
        </p:nvSpPr>
        <p:spPr bwMode="auto">
          <a:xfrm>
            <a:off x="725488" y="5734050"/>
            <a:ext cx="10137775" cy="1311275"/>
          </a:xfrm>
          <a:prstGeom prst="rect">
            <a:avLst/>
          </a:prstGeom>
          <a:solidFill>
            <a:srgbClr val="99FFCC"/>
          </a:solidFill>
          <a:ln w="9525">
            <a:noFill/>
            <a:miter lim="800000"/>
            <a:headEnd/>
            <a:tailEnd/>
          </a:ln>
        </p:spPr>
        <p:txBody>
          <a:bodyPr>
            <a:spAutoFit/>
          </a:bodyPr>
          <a:lstStyle/>
          <a:p>
            <a:pPr defTabSz="914400">
              <a:defRPr/>
            </a:pPr>
            <a:r>
              <a:rPr lang="it-IT" u="none">
                <a:solidFill>
                  <a:srgbClr val="FF3300"/>
                </a:solidFill>
              </a:rPr>
              <a:t> </a:t>
            </a:r>
            <a:r>
              <a:rPr lang="it-IT" sz="2000" b="1" u="none">
                <a:solidFill>
                  <a:srgbClr val="FF3300"/>
                </a:solidFill>
                <a:effectLst>
                  <a:outerShdw blurRad="38100" dist="38100" dir="2700000" algn="tl">
                    <a:srgbClr val="000000"/>
                  </a:outerShdw>
                </a:effectLst>
              </a:rPr>
              <a:t>Divisione in rami extralaringei nel 30%-80% dei casi</a:t>
            </a:r>
          </a:p>
          <a:p>
            <a:pPr defTabSz="914400">
              <a:defRPr/>
            </a:pPr>
            <a:r>
              <a:rPr lang="it-IT" sz="2000" b="1" u="none">
                <a:solidFill>
                  <a:srgbClr val="FF3300"/>
                </a:solidFill>
                <a:effectLst>
                  <a:outerShdw blurRad="38100" dist="38100" dir="2700000" algn="tl">
                    <a:srgbClr val="000000"/>
                  </a:outerShdw>
                </a:effectLst>
              </a:rPr>
              <a:t> Divisione avviene nel 90 % dei casi sopra ITA</a:t>
            </a:r>
          </a:p>
          <a:p>
            <a:pPr defTabSz="914400">
              <a:defRPr/>
            </a:pPr>
            <a:r>
              <a:rPr lang="it-IT" sz="2000" b="1" u="none">
                <a:solidFill>
                  <a:srgbClr val="FF3300"/>
                </a:solidFill>
                <a:effectLst>
                  <a:outerShdw blurRad="38100" dist="38100" dir="2700000" algn="tl">
                    <a:srgbClr val="000000"/>
                  </a:outerShdw>
                </a:effectLst>
              </a:rPr>
              <a:t> BRANCA ANTERIORE MOTORIA – POSTERIORE SENSITIVA</a:t>
            </a:r>
          </a:p>
          <a:p>
            <a:pPr defTabSz="914400">
              <a:defRPr/>
            </a:pPr>
            <a:endParaRPr lang="it-IT" sz="2000" b="1" u="none">
              <a:solidFill>
                <a:srgbClr val="FF3300"/>
              </a:solidFill>
              <a:effectLst>
                <a:outerShdw blurRad="38100" dist="38100" dir="2700000" algn="tl">
                  <a:srgbClr val="000000"/>
                </a:outerShdw>
              </a:effectLst>
            </a:endParaRPr>
          </a:p>
        </p:txBody>
      </p:sp>
      <p:pic>
        <p:nvPicPr>
          <p:cNvPr id="63494" name="Picture 7"/>
          <p:cNvPicPr>
            <a:picLocks noChangeAspect="1" noChangeArrowheads="1"/>
          </p:cNvPicPr>
          <p:nvPr/>
        </p:nvPicPr>
        <p:blipFill>
          <a:blip r:embed="rId3"/>
          <a:srcRect/>
          <a:stretch>
            <a:fillRect/>
          </a:stretch>
        </p:blipFill>
        <p:spPr bwMode="auto">
          <a:xfrm>
            <a:off x="8420100" y="-266700"/>
            <a:ext cx="4024313" cy="2398713"/>
          </a:xfrm>
          <a:prstGeom prst="rect">
            <a:avLst/>
          </a:prstGeom>
          <a:noFill/>
          <a:ln w="9525">
            <a:noFill/>
            <a:miter lim="800000"/>
            <a:headEnd/>
            <a:tailEnd/>
          </a:ln>
        </p:spPr>
      </p:pic>
      <p:sp>
        <p:nvSpPr>
          <p:cNvPr id="63495" name="Text Box 8"/>
          <p:cNvSpPr txBox="1">
            <a:spLocks noChangeArrowheads="1"/>
          </p:cNvSpPr>
          <p:nvPr/>
        </p:nvSpPr>
        <p:spPr bwMode="auto">
          <a:xfrm>
            <a:off x="488950" y="1588"/>
            <a:ext cx="3676650" cy="457200"/>
          </a:xfrm>
          <a:prstGeom prst="rect">
            <a:avLst/>
          </a:prstGeom>
          <a:solidFill>
            <a:srgbClr val="E8EBEE"/>
          </a:solidFill>
          <a:ln w="9525">
            <a:noFill/>
            <a:miter lim="800000"/>
            <a:headEnd/>
            <a:tailEnd/>
          </a:ln>
        </p:spPr>
        <p:txBody>
          <a:bodyPr wrap="none">
            <a:spAutoFit/>
          </a:bodyPr>
          <a:lstStyle/>
          <a:p>
            <a:pPr defTabSz="914400"/>
            <a:r>
              <a:rPr lang="it-IT" sz="2400" u="none">
                <a:solidFill>
                  <a:srgbClr val="0000FF"/>
                </a:solidFill>
                <a:latin typeface="Arial Rounded MT Bold" pitchFamily="34" charset="0"/>
              </a:rPr>
              <a:t>LEGAMENTO DI BERRY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IMG_0699"/>
          <p:cNvPicPr>
            <a:picLocks noChangeAspect="1" noChangeArrowheads="1"/>
          </p:cNvPicPr>
          <p:nvPr/>
        </p:nvPicPr>
        <p:blipFill>
          <a:blip r:embed="rId2"/>
          <a:srcRect/>
          <a:stretch>
            <a:fillRect/>
          </a:stretch>
        </p:blipFill>
        <p:spPr bwMode="auto">
          <a:xfrm>
            <a:off x="-2035175" y="-209550"/>
            <a:ext cx="14227175" cy="7289800"/>
          </a:xfrm>
          <a:prstGeom prst="rect">
            <a:avLst/>
          </a:prstGeom>
          <a:noFill/>
          <a:ln w="9525">
            <a:noFill/>
            <a:miter lim="800000"/>
            <a:headEnd/>
            <a:tailEnd/>
          </a:ln>
        </p:spPr>
      </p:pic>
      <p:sp>
        <p:nvSpPr>
          <p:cNvPr id="64514" name="Text Box 5"/>
          <p:cNvSpPr txBox="1">
            <a:spLocks noChangeArrowheads="1"/>
          </p:cNvSpPr>
          <p:nvPr/>
        </p:nvSpPr>
        <p:spPr bwMode="auto">
          <a:xfrm>
            <a:off x="488950" y="6008688"/>
            <a:ext cx="3663950" cy="366712"/>
          </a:xfrm>
          <a:prstGeom prst="rect">
            <a:avLst/>
          </a:prstGeom>
          <a:noFill/>
          <a:ln w="9525">
            <a:noFill/>
            <a:miter lim="800000"/>
            <a:headEnd/>
            <a:tailEnd/>
          </a:ln>
        </p:spPr>
        <p:txBody>
          <a:bodyPr wrap="none">
            <a:spAutoFit/>
          </a:bodyPr>
          <a:lstStyle/>
          <a:p>
            <a:r>
              <a:rPr lang="it-IT" b="1" i="1" u="none">
                <a:solidFill>
                  <a:srgbClr val="0000FF"/>
                </a:solidFill>
              </a:rPr>
              <a:t>ARTERIA TIROIDEA INFERIORE</a:t>
            </a:r>
          </a:p>
        </p:txBody>
      </p:sp>
      <p:sp>
        <p:nvSpPr>
          <p:cNvPr id="64515" name="Text Box 6"/>
          <p:cNvSpPr txBox="1">
            <a:spLocks noChangeArrowheads="1"/>
          </p:cNvSpPr>
          <p:nvPr/>
        </p:nvSpPr>
        <p:spPr bwMode="auto">
          <a:xfrm>
            <a:off x="322263" y="3635375"/>
            <a:ext cx="2571750" cy="366713"/>
          </a:xfrm>
          <a:prstGeom prst="rect">
            <a:avLst/>
          </a:prstGeom>
          <a:noFill/>
          <a:ln w="9525">
            <a:noFill/>
            <a:miter lim="800000"/>
            <a:headEnd/>
            <a:tailEnd/>
          </a:ln>
        </p:spPr>
        <p:txBody>
          <a:bodyPr wrap="none">
            <a:spAutoFit/>
          </a:bodyPr>
          <a:lstStyle/>
          <a:p>
            <a:r>
              <a:rPr lang="it-IT" b="1" i="1" u="none">
                <a:solidFill>
                  <a:schemeClr val="tx2"/>
                </a:solidFill>
              </a:rPr>
              <a:t>NERVO RICORRENTE</a:t>
            </a:r>
          </a:p>
        </p:txBody>
      </p:sp>
      <p:sp>
        <p:nvSpPr>
          <p:cNvPr id="64516" name="Text Box 7"/>
          <p:cNvSpPr txBox="1">
            <a:spLocks noChangeArrowheads="1"/>
          </p:cNvSpPr>
          <p:nvPr/>
        </p:nvSpPr>
        <p:spPr bwMode="auto">
          <a:xfrm>
            <a:off x="4878388" y="2303463"/>
            <a:ext cx="2800350" cy="366712"/>
          </a:xfrm>
          <a:prstGeom prst="rect">
            <a:avLst/>
          </a:prstGeom>
          <a:noFill/>
          <a:ln w="9525">
            <a:noFill/>
            <a:miter lim="800000"/>
            <a:headEnd/>
            <a:tailEnd/>
          </a:ln>
        </p:spPr>
        <p:txBody>
          <a:bodyPr wrap="none">
            <a:spAutoFit/>
          </a:bodyPr>
          <a:lstStyle/>
          <a:p>
            <a:r>
              <a:rPr lang="it-IT" b="1" i="1" u="none">
                <a:solidFill>
                  <a:srgbClr val="0000FF"/>
                </a:solidFill>
              </a:rPr>
              <a:t>LEGAMENTO DI BERRY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Listener1NUOVO"/>
          <p:cNvPicPr>
            <a:picLocks noChangeAspect="1" noChangeArrowheads="1"/>
          </p:cNvPicPr>
          <p:nvPr/>
        </p:nvPicPr>
        <p:blipFill>
          <a:blip r:embed="rId2"/>
          <a:srcRect/>
          <a:stretch>
            <a:fillRect/>
          </a:stretch>
        </p:blipFill>
        <p:spPr bwMode="auto">
          <a:xfrm>
            <a:off x="0" y="0"/>
            <a:ext cx="6243638" cy="6858000"/>
          </a:xfrm>
          <a:prstGeom prst="rect">
            <a:avLst/>
          </a:prstGeom>
          <a:noFill/>
          <a:ln w="9525">
            <a:noFill/>
            <a:miter lim="800000"/>
            <a:headEnd/>
            <a:tailEnd/>
          </a:ln>
        </p:spPr>
      </p:pic>
      <p:pic>
        <p:nvPicPr>
          <p:cNvPr id="46082" name="Picture 5" descr="Listener2NUOVO"/>
          <p:cNvPicPr>
            <a:picLocks noChangeAspect="1" noChangeArrowheads="1"/>
          </p:cNvPicPr>
          <p:nvPr/>
        </p:nvPicPr>
        <p:blipFill>
          <a:blip r:embed="rId3"/>
          <a:srcRect/>
          <a:stretch>
            <a:fillRect/>
          </a:stretch>
        </p:blipFill>
        <p:spPr bwMode="auto">
          <a:xfrm>
            <a:off x="6207125" y="0"/>
            <a:ext cx="5984875" cy="6858000"/>
          </a:xfrm>
          <a:prstGeom prst="rect">
            <a:avLst/>
          </a:prstGeom>
          <a:noFill/>
          <a:ln w="9525">
            <a:noFill/>
            <a:miter lim="800000"/>
            <a:headEnd/>
            <a:tailEnd/>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IMG_0698"/>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5538" name="Text Box 3"/>
          <p:cNvSpPr txBox="1">
            <a:spLocks noChangeArrowheads="1"/>
          </p:cNvSpPr>
          <p:nvPr/>
        </p:nvSpPr>
        <p:spPr bwMode="auto">
          <a:xfrm>
            <a:off x="7535863" y="4581525"/>
            <a:ext cx="2635250" cy="366713"/>
          </a:xfrm>
          <a:prstGeom prst="rect">
            <a:avLst/>
          </a:prstGeom>
          <a:noFill/>
          <a:ln w="9525">
            <a:noFill/>
            <a:miter lim="800000"/>
            <a:headEnd/>
            <a:tailEnd/>
          </a:ln>
        </p:spPr>
        <p:txBody>
          <a:bodyPr wrap="none">
            <a:spAutoFit/>
          </a:bodyPr>
          <a:lstStyle/>
          <a:p>
            <a:r>
              <a:rPr lang="it-IT" b="1" i="1" u="none">
                <a:solidFill>
                  <a:schemeClr val="tx2"/>
                </a:solidFill>
              </a:rPr>
              <a:t>NERVO RICORRENTE</a:t>
            </a:r>
            <a:r>
              <a:rPr lang="it-IT" b="1" i="1" u="none">
                <a:solidFill>
                  <a:srgbClr val="0000FF"/>
                </a:solidFill>
              </a:rPr>
              <a:t> </a:t>
            </a:r>
          </a:p>
        </p:txBody>
      </p:sp>
      <p:sp>
        <p:nvSpPr>
          <p:cNvPr id="65539" name="Line 4"/>
          <p:cNvSpPr>
            <a:spLocks noChangeShapeType="1"/>
          </p:cNvSpPr>
          <p:nvPr/>
        </p:nvSpPr>
        <p:spPr bwMode="auto">
          <a:xfrm flipH="1" flipV="1">
            <a:off x="5232400" y="4365625"/>
            <a:ext cx="2400300" cy="358775"/>
          </a:xfrm>
          <a:prstGeom prst="line">
            <a:avLst/>
          </a:prstGeom>
          <a:noFill/>
          <a:ln w="9525">
            <a:solidFill>
              <a:srgbClr val="0000FF"/>
            </a:solidFill>
            <a:round/>
            <a:headEnd/>
            <a:tailEnd type="triangle" w="med" len="med"/>
          </a:ln>
        </p:spPr>
        <p:txBody>
          <a:bodyPr/>
          <a:lstStyle/>
          <a:p>
            <a:endParaRPr lang="it-IT"/>
          </a:p>
        </p:txBody>
      </p:sp>
      <p:sp>
        <p:nvSpPr>
          <p:cNvPr id="65540" name="Line 5"/>
          <p:cNvSpPr>
            <a:spLocks noChangeShapeType="1"/>
          </p:cNvSpPr>
          <p:nvPr/>
        </p:nvSpPr>
        <p:spPr bwMode="auto">
          <a:xfrm flipV="1">
            <a:off x="7632700" y="4076700"/>
            <a:ext cx="0" cy="647700"/>
          </a:xfrm>
          <a:prstGeom prst="line">
            <a:avLst/>
          </a:prstGeom>
          <a:noFill/>
          <a:ln w="9525">
            <a:solidFill>
              <a:srgbClr val="0000FF"/>
            </a:solidFill>
            <a:round/>
            <a:headEnd/>
            <a:tailEnd type="triangle" w="med" len="med"/>
          </a:ln>
        </p:spPr>
        <p:txBody>
          <a:bodyPr/>
          <a:lstStyle/>
          <a:p>
            <a:endParaRPr lang="it-IT"/>
          </a:p>
        </p:txBody>
      </p:sp>
      <p:sp>
        <p:nvSpPr>
          <p:cNvPr id="65541" name="Text Box 6"/>
          <p:cNvSpPr txBox="1">
            <a:spLocks noChangeArrowheads="1"/>
          </p:cNvSpPr>
          <p:nvPr/>
        </p:nvSpPr>
        <p:spPr bwMode="auto">
          <a:xfrm>
            <a:off x="488950" y="6008688"/>
            <a:ext cx="3663950" cy="366712"/>
          </a:xfrm>
          <a:prstGeom prst="rect">
            <a:avLst/>
          </a:prstGeom>
          <a:noFill/>
          <a:ln w="9525">
            <a:noFill/>
            <a:miter lim="800000"/>
            <a:headEnd/>
            <a:tailEnd/>
          </a:ln>
        </p:spPr>
        <p:txBody>
          <a:bodyPr wrap="none">
            <a:spAutoFit/>
          </a:bodyPr>
          <a:lstStyle/>
          <a:p>
            <a:r>
              <a:rPr lang="it-IT" b="1" i="1" u="none">
                <a:solidFill>
                  <a:srgbClr val="0000FF"/>
                </a:solidFill>
              </a:rPr>
              <a:t>ARTERIA TIROIDEA INFERIORE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ChangeAspect="1" noChangeArrowheads="1"/>
          </p:cNvPicPr>
          <p:nvPr/>
        </p:nvPicPr>
        <p:blipFill>
          <a:blip r:embed="rId2"/>
          <a:srcRect/>
          <a:stretch>
            <a:fillRect/>
          </a:stretch>
        </p:blipFill>
        <p:spPr bwMode="auto">
          <a:xfrm>
            <a:off x="0" y="0"/>
            <a:ext cx="7496175" cy="6858000"/>
          </a:xfrm>
          <a:prstGeom prst="rect">
            <a:avLst/>
          </a:prstGeom>
          <a:noFill/>
          <a:ln w="9525">
            <a:noFill/>
            <a:miter lim="800000"/>
            <a:headEnd/>
            <a:tailEnd/>
          </a:ln>
        </p:spPr>
      </p:pic>
      <p:sp>
        <p:nvSpPr>
          <p:cNvPr id="60418" name="Text Box 5"/>
          <p:cNvSpPr txBox="1">
            <a:spLocks noChangeArrowheads="1"/>
          </p:cNvSpPr>
          <p:nvPr/>
        </p:nvSpPr>
        <p:spPr bwMode="auto">
          <a:xfrm>
            <a:off x="7718425" y="782638"/>
            <a:ext cx="4273550" cy="3622675"/>
          </a:xfrm>
          <a:prstGeom prst="rect">
            <a:avLst/>
          </a:prstGeom>
          <a:noFill/>
          <a:ln w="9525">
            <a:noFill/>
            <a:miter lim="800000"/>
            <a:headEnd/>
            <a:tailEnd/>
          </a:ln>
        </p:spPr>
        <p:txBody>
          <a:bodyPr>
            <a:spAutoFit/>
          </a:bodyPr>
          <a:lstStyle/>
          <a:p>
            <a:pPr defTabSz="914400">
              <a:defRPr/>
            </a:pPr>
            <a:r>
              <a:rPr lang="it-IT" sz="2400" b="1" i="1" u="none">
                <a:solidFill>
                  <a:srgbClr val="FFCCCC"/>
                </a:solidFill>
              </a:rPr>
              <a:t>LA DIVISIONE IN RAMI DEL RLN AVVIENE NEGLI ULTIMI 2 cm DI DECORSO EXTRALARINGEO</a:t>
            </a:r>
          </a:p>
          <a:p>
            <a:pPr defTabSz="914400">
              <a:defRPr/>
            </a:pPr>
            <a:endParaRPr lang="it-IT" sz="2400" b="1" i="1" u="none">
              <a:solidFill>
                <a:srgbClr val="FFCCCC"/>
              </a:solidFill>
            </a:endParaRPr>
          </a:p>
          <a:p>
            <a:pPr defTabSz="914400">
              <a:defRPr/>
            </a:pPr>
            <a:r>
              <a:rPr lang="it-IT" sz="2400" b="1" i="1" u="none">
                <a:solidFill>
                  <a:srgbClr val="FFCCCC"/>
                </a:solidFill>
              </a:rPr>
              <a:t>NEL 90% DEI CASI SOPRA</a:t>
            </a:r>
          </a:p>
          <a:p>
            <a:pPr defTabSz="914400">
              <a:defRPr/>
            </a:pPr>
            <a:r>
              <a:rPr lang="it-IT" sz="2400" b="1" i="1" u="none">
                <a:solidFill>
                  <a:srgbClr val="FFCCCC"/>
                </a:solidFill>
              </a:rPr>
              <a:t>ALLA ITA</a:t>
            </a:r>
          </a:p>
          <a:p>
            <a:pPr defTabSz="914400">
              <a:defRPr/>
            </a:pPr>
            <a:endParaRPr lang="it-IT" sz="2400" b="1" i="1" u="none">
              <a:solidFill>
                <a:srgbClr val="FFCCCC"/>
              </a:solidFill>
            </a:endParaRPr>
          </a:p>
          <a:p>
            <a:pPr defTabSz="914400">
              <a:defRPr/>
            </a:pPr>
            <a:r>
              <a:rPr lang="it-IT" sz="2000">
                <a:solidFill>
                  <a:srgbClr val="FFCCCC"/>
                </a:solidFill>
                <a:effectLst>
                  <a:outerShdw blurRad="38100" dist="38100" dir="2700000" algn="tl">
                    <a:srgbClr val="FFFFFF"/>
                  </a:outerShdw>
                </a:effectLst>
              </a:rPr>
              <a:t>IONM molto utile in caso di 2 o +</a:t>
            </a:r>
          </a:p>
          <a:p>
            <a:pPr defTabSz="914400">
              <a:defRPr/>
            </a:pPr>
            <a:r>
              <a:rPr lang="it-IT" sz="2000">
                <a:solidFill>
                  <a:srgbClr val="FFCCCC"/>
                </a:solidFill>
                <a:effectLst>
                  <a:outerShdw blurRad="38100" dist="38100" dir="2700000" algn="tl">
                    <a:srgbClr val="FFFFFF"/>
                  </a:outerShdw>
                </a:effectLst>
              </a:rPr>
              <a:t>ramificazioni del RLN</a:t>
            </a:r>
          </a:p>
        </p:txBody>
      </p:sp>
      <p:sp>
        <p:nvSpPr>
          <p:cNvPr id="66563" name="Rectangle 4"/>
          <p:cNvSpPr>
            <a:spLocks noChangeArrowheads="1"/>
          </p:cNvSpPr>
          <p:nvPr/>
        </p:nvSpPr>
        <p:spPr bwMode="auto">
          <a:xfrm>
            <a:off x="7815263" y="4838700"/>
            <a:ext cx="4011612" cy="1311275"/>
          </a:xfrm>
          <a:prstGeom prst="rect">
            <a:avLst/>
          </a:prstGeom>
          <a:noFill/>
          <a:ln w="9525">
            <a:noFill/>
            <a:miter lim="800000"/>
            <a:headEnd/>
            <a:tailEnd/>
          </a:ln>
        </p:spPr>
        <p:txBody>
          <a:bodyPr>
            <a:spAutoFit/>
          </a:bodyPr>
          <a:lstStyle/>
          <a:p>
            <a:pPr defTabSz="914400"/>
            <a:r>
              <a:rPr lang="it-IT" sz="2000" b="1" i="1" u="none">
                <a:solidFill>
                  <a:srgbClr val="FFCCCC"/>
                </a:solidFill>
              </a:rPr>
              <a:t>ULTIMI 2 cm  DEL RLN A RIDOSSO DEL LEGAMENTO DI BERRY SONO A &gt; RISCHIO DI DANNO NEUROAPRASSICO</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magine 1"/>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nihms352024f1"/>
          <p:cNvPicPr>
            <a:picLocks noChangeAspect="1" noChangeArrowheads="1"/>
          </p:cNvPicPr>
          <p:nvPr/>
        </p:nvPicPr>
        <p:blipFill>
          <a:blip r:embed="rId2"/>
          <a:srcRect/>
          <a:stretch>
            <a:fillRect/>
          </a:stretch>
        </p:blipFill>
        <p:spPr bwMode="auto">
          <a:xfrm>
            <a:off x="288925" y="295275"/>
            <a:ext cx="7389813" cy="4513263"/>
          </a:xfrm>
          <a:prstGeom prst="rect">
            <a:avLst/>
          </a:prstGeom>
          <a:noFill/>
          <a:ln w="9525">
            <a:noFill/>
            <a:miter lim="800000"/>
            <a:headEnd/>
            <a:tailEnd/>
          </a:ln>
        </p:spPr>
      </p:pic>
      <p:sp>
        <p:nvSpPr>
          <p:cNvPr id="69634" name="Rectangle 5"/>
          <p:cNvSpPr>
            <a:spLocks noChangeArrowheads="1"/>
          </p:cNvSpPr>
          <p:nvPr/>
        </p:nvSpPr>
        <p:spPr bwMode="auto">
          <a:xfrm>
            <a:off x="225425" y="4722813"/>
            <a:ext cx="7531100" cy="915987"/>
          </a:xfrm>
          <a:prstGeom prst="rect">
            <a:avLst/>
          </a:prstGeom>
          <a:solidFill>
            <a:schemeClr val="tx1"/>
          </a:solidFill>
          <a:ln w="9525">
            <a:noFill/>
            <a:miter lim="800000"/>
            <a:headEnd/>
            <a:tailEnd/>
          </a:ln>
        </p:spPr>
        <p:txBody>
          <a:bodyPr>
            <a:spAutoFit/>
          </a:bodyPr>
          <a:lstStyle/>
          <a:p>
            <a:pPr defTabSz="914400"/>
            <a:r>
              <a:rPr lang="it-IT" u="none">
                <a:solidFill>
                  <a:schemeClr val="bg1"/>
                </a:solidFill>
              </a:rPr>
              <a:t>Abduzione CV : Muscolo Cricoaritenoideo Posteriore – PCA - RLN</a:t>
            </a:r>
          </a:p>
          <a:p>
            <a:pPr defTabSz="914400"/>
            <a:r>
              <a:rPr lang="it-IT" u="none">
                <a:solidFill>
                  <a:schemeClr val="bg1"/>
                </a:solidFill>
              </a:rPr>
              <a:t>Adduzione CV : Muscolo Cricoaritenoideo Laterale  - LCA - RLN</a:t>
            </a:r>
          </a:p>
          <a:p>
            <a:pPr defTabSz="914400"/>
            <a:r>
              <a:rPr lang="it-IT" u="none">
                <a:solidFill>
                  <a:schemeClr val="bg1"/>
                </a:solidFill>
              </a:rPr>
              <a:t>Tensione CV : Muscolo Cricotiroideo – CTM - EBSLN</a:t>
            </a:r>
          </a:p>
        </p:txBody>
      </p:sp>
      <p:sp>
        <p:nvSpPr>
          <p:cNvPr id="69635" name="Rectangle 6"/>
          <p:cNvSpPr>
            <a:spLocks noChangeArrowheads="1"/>
          </p:cNvSpPr>
          <p:nvPr/>
        </p:nvSpPr>
        <p:spPr bwMode="auto">
          <a:xfrm>
            <a:off x="511175" y="6010275"/>
            <a:ext cx="11680825" cy="641350"/>
          </a:xfrm>
          <a:prstGeom prst="rect">
            <a:avLst/>
          </a:prstGeom>
          <a:noFill/>
          <a:ln w="9525">
            <a:noFill/>
            <a:miter lim="800000"/>
            <a:headEnd/>
            <a:tailEnd/>
          </a:ln>
        </p:spPr>
        <p:txBody>
          <a:bodyPr>
            <a:spAutoFit/>
          </a:bodyPr>
          <a:lstStyle/>
          <a:p>
            <a:pPr defTabSz="914400"/>
            <a:r>
              <a:rPr lang="it-IT" b="1" u="none">
                <a:solidFill>
                  <a:srgbClr val="E8EBEE"/>
                </a:solidFill>
                <a:latin typeface="Arial Rounded MT Bold" pitchFamily="34" charset="0"/>
              </a:rPr>
              <a:t>2.0  - IL MECCANISMO CHE DETERMINA LA POSIZIONE DELLA CORDA VOCALE PARETICA NON E’ COMPLETAMENTE NOTO ????</a:t>
            </a:r>
          </a:p>
        </p:txBody>
      </p:sp>
      <p:pic>
        <p:nvPicPr>
          <p:cNvPr id="4" name="Immagine 3"/>
          <p:cNvPicPr>
            <a:picLocks noChangeAspect="1"/>
          </p:cNvPicPr>
          <p:nvPr/>
        </p:nvPicPr>
        <p:blipFill>
          <a:blip r:embed="rId3">
            <a:extLst/>
          </a:blip>
          <a:stretch>
            <a:fillRect/>
          </a:stretch>
        </p:blipFill>
        <p:spPr>
          <a:xfrm>
            <a:off x="9163284" y="2839484"/>
            <a:ext cx="1084171" cy="10694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1074738"/>
            <a:ext cx="10715625" cy="2420937"/>
          </a:xfrm>
        </p:spPr>
        <p:txBody>
          <a:bodyPr/>
          <a:lstStyle/>
          <a:p>
            <a:pPr eaLnBrk="1" fontAlgn="auto" hangingPunct="1">
              <a:spcAft>
                <a:spcPts val="0"/>
              </a:spcAft>
              <a:defRPr/>
            </a:pPr>
            <a:r>
              <a:rPr lang="it-IT" i="1" dirty="0">
                <a:solidFill>
                  <a:srgbClr val="FF0000"/>
                </a:solidFill>
                <a:latin typeface="Arial Rounded MT Bold" panose="020F0704030504030204" pitchFamily="34" charset="0"/>
              </a:rPr>
              <a:t>Conoscenze anatomiche e tecnologiche per ridurre i rischi in chirurgia tiroidea</a:t>
            </a:r>
          </a:p>
        </p:txBody>
      </p:sp>
      <p:pic>
        <p:nvPicPr>
          <p:cNvPr id="47106" name="Immagine 3"/>
          <p:cNvPicPr>
            <a:picLocks noChangeAspect="1"/>
          </p:cNvPicPr>
          <p:nvPr/>
        </p:nvPicPr>
        <p:blipFill>
          <a:blip r:embed="rId2"/>
          <a:srcRect/>
          <a:stretch>
            <a:fillRect/>
          </a:stretch>
        </p:blipFill>
        <p:spPr bwMode="auto">
          <a:xfrm>
            <a:off x="160338" y="184150"/>
            <a:ext cx="1138237" cy="742950"/>
          </a:xfrm>
          <a:prstGeom prst="rect">
            <a:avLst/>
          </a:prstGeom>
          <a:noFill/>
          <a:ln w="9525">
            <a:noFill/>
            <a:miter lim="800000"/>
            <a:headEnd/>
            <a:tailEnd/>
          </a:ln>
        </p:spPr>
      </p:pic>
      <p:sp>
        <p:nvSpPr>
          <p:cNvPr id="47107" name="CasellaDiTesto 3"/>
          <p:cNvSpPr txBox="1">
            <a:spLocks noChangeArrowheads="1"/>
          </p:cNvSpPr>
          <p:nvPr/>
        </p:nvSpPr>
        <p:spPr bwMode="auto">
          <a:xfrm>
            <a:off x="4098925" y="4251325"/>
            <a:ext cx="7805738" cy="2346325"/>
          </a:xfrm>
          <a:prstGeom prst="rect">
            <a:avLst/>
          </a:prstGeom>
          <a:noFill/>
          <a:ln w="9525">
            <a:noFill/>
            <a:miter lim="800000"/>
            <a:headEnd/>
            <a:tailEnd/>
          </a:ln>
        </p:spPr>
        <p:txBody>
          <a:bodyPr>
            <a:spAutoFit/>
          </a:bodyPr>
          <a:lstStyle/>
          <a:p>
            <a:r>
              <a:rPr lang="it-IT" sz="3200" b="1" i="1" u="none">
                <a:latin typeface="Arial Rounded MT Bold" pitchFamily="34" charset="0"/>
              </a:rPr>
              <a:t> </a:t>
            </a:r>
            <a:r>
              <a:rPr lang="it-IT" sz="3200" b="1" i="1" u="none">
                <a:solidFill>
                  <a:srgbClr val="F1D8AD"/>
                </a:solidFill>
                <a:latin typeface="Arial Rounded MT Bold" pitchFamily="34" charset="0"/>
              </a:rPr>
              <a:t>UMBERTO MILANESI</a:t>
            </a:r>
          </a:p>
          <a:p>
            <a:endParaRPr lang="it-IT" sz="1000" b="1" i="1" u="none">
              <a:solidFill>
                <a:srgbClr val="F1D8AD"/>
              </a:solidFill>
              <a:latin typeface="Arial Rounded MT Bold" pitchFamily="34" charset="0"/>
            </a:endParaRPr>
          </a:p>
          <a:p>
            <a:r>
              <a:rPr lang="it-IT" sz="3200" b="1" i="1" u="none">
                <a:solidFill>
                  <a:srgbClr val="F1D8AD"/>
                </a:solidFill>
                <a:latin typeface="Arial Rounded MT Bold" pitchFamily="34" charset="0"/>
              </a:rPr>
              <a:t>DIRETTORE SOC </a:t>
            </a:r>
          </a:p>
          <a:p>
            <a:r>
              <a:rPr lang="it-IT" sz="3200" b="1" i="1" u="none">
                <a:solidFill>
                  <a:srgbClr val="F1D8AD"/>
                </a:solidFill>
                <a:latin typeface="Arial Rounded MT Bold" pitchFamily="34" charset="0"/>
              </a:rPr>
              <a:t>ORL-CHIRURGIA CERVICOFACCIALE</a:t>
            </a:r>
          </a:p>
          <a:p>
            <a:endParaRPr lang="it-IT" sz="1000" b="1" i="1" u="none">
              <a:solidFill>
                <a:srgbClr val="F1D8AD"/>
              </a:solidFill>
              <a:latin typeface="Arial Rounded MT Bold" pitchFamily="34" charset="0"/>
            </a:endParaRPr>
          </a:p>
          <a:p>
            <a:r>
              <a:rPr lang="it-IT" sz="3200" b="1" i="1" u="none">
                <a:solidFill>
                  <a:srgbClr val="F1D8AD"/>
                </a:solidFill>
                <a:latin typeface="Arial Rounded MT Bold" pitchFamily="34" charset="0"/>
              </a:rPr>
              <a:t>OSPEDALE di DESIO – ASST MONZA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blip>
          <a:stretch>
            <a:fillRect/>
          </a:stretch>
        </p:blipFill>
        <p:spPr>
          <a:xfrm>
            <a:off x="397565" y="174740"/>
            <a:ext cx="670731" cy="5011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8130" name="Immagine 1"/>
          <p:cNvPicPr>
            <a:picLocks noChangeAspect="1"/>
          </p:cNvPicPr>
          <p:nvPr/>
        </p:nvPicPr>
        <p:blipFill>
          <a:blip r:embed="rId3"/>
          <a:srcRect/>
          <a:stretch>
            <a:fillRect/>
          </a:stretch>
        </p:blipFill>
        <p:spPr bwMode="auto">
          <a:xfrm>
            <a:off x="396875" y="2246313"/>
            <a:ext cx="11490325" cy="4446587"/>
          </a:xfrm>
          <a:prstGeom prst="rect">
            <a:avLst/>
          </a:prstGeom>
          <a:noFill/>
          <a:ln w="9525">
            <a:noFill/>
            <a:miter lim="800000"/>
            <a:headEnd/>
            <a:tailEnd/>
          </a:ln>
        </p:spPr>
      </p:pic>
      <p:sp>
        <p:nvSpPr>
          <p:cNvPr id="11" name="CasellaDiTesto 10"/>
          <p:cNvSpPr txBox="1"/>
          <p:nvPr/>
        </p:nvSpPr>
        <p:spPr>
          <a:xfrm>
            <a:off x="2332038" y="676275"/>
            <a:ext cx="8653462" cy="1570038"/>
          </a:xfrm>
          <a:prstGeom prst="rect">
            <a:avLst/>
          </a:prstGeom>
          <a:noFill/>
        </p:spPr>
        <p:txBody>
          <a:bodyPr>
            <a:spAutoFit/>
          </a:bodyPr>
          <a:lstStyle/>
          <a:p>
            <a:pPr algn="ctr">
              <a:defRPr/>
            </a:pPr>
            <a:r>
              <a:rPr lang="it-IT" sz="3200" u="none" dirty="0">
                <a:solidFill>
                  <a:schemeClr val="accent5">
                    <a:lumMod val="60000"/>
                    <a:lumOff val="40000"/>
                  </a:schemeClr>
                </a:solidFill>
                <a:latin typeface="Arial Rounded MT Bold" panose="020F0704030504030204" pitchFamily="34" charset="0"/>
              </a:rPr>
              <a:t>DATI AGENAS 2014 </a:t>
            </a:r>
          </a:p>
          <a:p>
            <a:pPr algn="ctr">
              <a:defRPr/>
            </a:pPr>
            <a:r>
              <a:rPr lang="it-IT" sz="3200" u="none" dirty="0">
                <a:solidFill>
                  <a:schemeClr val="accent5">
                    <a:lumMod val="60000"/>
                    <a:lumOff val="40000"/>
                  </a:schemeClr>
                </a:solidFill>
                <a:latin typeface="Arial Rounded MT Bold" panose="020F0704030504030204" pitchFamily="34" charset="0"/>
              </a:rPr>
              <a:t>Interventi Chirurgici x T. Maligno Tiroide</a:t>
            </a:r>
          </a:p>
          <a:p>
            <a:pPr algn="ctr">
              <a:defRPr/>
            </a:pPr>
            <a:r>
              <a:rPr lang="it-IT" sz="3200" u="none" dirty="0">
                <a:solidFill>
                  <a:schemeClr val="accent5">
                    <a:lumMod val="60000"/>
                    <a:lumOff val="40000"/>
                  </a:schemeClr>
                </a:solidFill>
                <a:latin typeface="Arial Rounded MT Bold" panose="020F0704030504030204" pitchFamily="34" charset="0"/>
              </a:rPr>
              <a:t>Volume di Ricoveri</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blip>
          <a:stretch>
            <a:fillRect/>
          </a:stretch>
        </p:blipFill>
        <p:spPr>
          <a:xfrm>
            <a:off x="448787" y="205930"/>
            <a:ext cx="1168225" cy="8730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9154" name="Titolo 1"/>
          <p:cNvSpPr txBox="1">
            <a:spLocks/>
          </p:cNvSpPr>
          <p:nvPr/>
        </p:nvSpPr>
        <p:spPr bwMode="auto">
          <a:xfrm>
            <a:off x="1301750" y="1135063"/>
            <a:ext cx="10058400" cy="2052637"/>
          </a:xfrm>
          <a:prstGeom prst="rect">
            <a:avLst/>
          </a:prstGeom>
          <a:noFill/>
          <a:ln w="9525">
            <a:noFill/>
            <a:miter lim="800000"/>
            <a:headEnd/>
            <a:tailEnd/>
          </a:ln>
        </p:spPr>
        <p:txBody>
          <a:bodyPr/>
          <a:lstStyle/>
          <a:p>
            <a:pPr marL="571500" indent="-571500">
              <a:buFont typeface="Wingdings" pitchFamily="2" charset="2"/>
              <a:buChar char="ü"/>
            </a:pPr>
            <a:r>
              <a:rPr lang="it-IT" sz="2800" i="1" u="none">
                <a:solidFill>
                  <a:srgbClr val="FF0000"/>
                </a:solidFill>
                <a:latin typeface="Arial Rounded MT Bold" pitchFamily="34" charset="0"/>
              </a:rPr>
              <a:t>L’INCIDENZA DI CA.PAPILLARE È IN AUMENTO COSTANTE NEI PAESI OCCIDENTALI </a:t>
            </a:r>
            <a:r>
              <a:rPr lang="it-IT" sz="2400" i="1" u="none">
                <a:solidFill>
                  <a:srgbClr val="FFFFCC"/>
                </a:solidFill>
                <a:latin typeface="Arial Rounded MT Bold" pitchFamily="34" charset="0"/>
              </a:rPr>
              <a:t>(DA 3.5 A 11.4 X 100.000 AB NEGLI USA DURANTE ULTIMI 40 ANNI)</a:t>
            </a:r>
          </a:p>
          <a:p>
            <a:pPr marL="571500" indent="-571500"/>
            <a:endParaRPr lang="it-IT" sz="2400" i="1" u="none">
              <a:solidFill>
                <a:srgbClr val="FFFFCC"/>
              </a:solidFill>
              <a:latin typeface="Arial Rounded MT Bold" pitchFamily="34" charset="0"/>
            </a:endParaRPr>
          </a:p>
          <a:p>
            <a:pPr marL="571500" indent="-571500">
              <a:buFont typeface="Wingdings" pitchFamily="2" charset="2"/>
              <a:buChar char="ü"/>
            </a:pPr>
            <a:r>
              <a:rPr lang="it-IT" sz="2800" i="1" u="none">
                <a:solidFill>
                  <a:srgbClr val="FF0000"/>
                </a:solidFill>
                <a:latin typeface="Arial Rounded MT Bold" pitchFamily="34" charset="0"/>
              </a:rPr>
              <a:t>AFFINAMENTO E PRECISIONE NELLA DIAGNOSTICA DEI NODULI TIROIDEI CON EVIDENTE RICADUTA SULLE INDICAZIONI CHIRURGICHE</a:t>
            </a:r>
          </a:p>
          <a:p>
            <a:pPr marL="571500" indent="-571500">
              <a:buFont typeface="Wingdings" pitchFamily="2" charset="2"/>
              <a:buChar char="ü"/>
            </a:pPr>
            <a:endParaRPr lang="it-IT" sz="2800" i="1" u="none">
              <a:solidFill>
                <a:srgbClr val="FF0000"/>
              </a:solidFill>
              <a:latin typeface="Arial Rounded MT Bold" pitchFamily="34" charset="0"/>
            </a:endParaRPr>
          </a:p>
          <a:p>
            <a:pPr marL="571500" indent="-571500">
              <a:buFont typeface="Wingdings" pitchFamily="2" charset="2"/>
              <a:buChar char="ü"/>
            </a:pPr>
            <a:r>
              <a:rPr lang="it-IT" sz="2800" i="1" u="none">
                <a:solidFill>
                  <a:srgbClr val="FF0000"/>
                </a:solidFill>
                <a:latin typeface="Arial Rounded MT Bold" pitchFamily="34" charset="0"/>
              </a:rPr>
              <a:t>AUMENTO DI INDICAZIONE CHIRURGICA DA PARTE DEGLI ENDOCRINOLOGI PER LA PATOLOGIA TIROIDEA IPERFUNZIONANTE (GOZZO IPERFUNZIONANTE – MORBO DI BASEDOW-GRAVES..)</a:t>
            </a:r>
          </a:p>
          <a:p>
            <a:pPr marL="571500" indent="-571500">
              <a:buFont typeface="Wingdings" pitchFamily="2" charset="2"/>
              <a:buChar char="ü"/>
            </a:pPr>
            <a:endParaRPr lang="it-IT" sz="2800" i="1" u="none">
              <a:solidFill>
                <a:srgbClr val="FF0000"/>
              </a:solidFill>
              <a:latin typeface="Arial Rounded MT Bold" pitchFamily="34" charset="0"/>
            </a:endParaRPr>
          </a:p>
          <a:p>
            <a:pPr marL="571500" indent="-571500">
              <a:buFont typeface="Wingdings" pitchFamily="2" charset="2"/>
              <a:buChar char="ü"/>
            </a:pPr>
            <a:endParaRPr lang="it-IT" sz="2400" i="1" u="none">
              <a:solidFill>
                <a:srgbClr val="FF0000"/>
              </a:solidFill>
              <a:latin typeface="Arial Rounded MT Bold" pitchFamily="34"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srcRect/>
          <a:stretch>
            <a:fillRect/>
          </a:stretch>
        </p:blipFill>
        <p:spPr bwMode="auto">
          <a:xfrm>
            <a:off x="8856663" y="6446838"/>
            <a:ext cx="3098800" cy="349250"/>
          </a:xfrm>
          <a:prstGeom prst="rect">
            <a:avLst/>
          </a:prstGeom>
          <a:noFill/>
          <a:ln w="9525">
            <a:noFill/>
            <a:round/>
            <a:headEnd/>
            <a:tailEnd/>
          </a:ln>
        </p:spPr>
      </p:pic>
      <p:sp>
        <p:nvSpPr>
          <p:cNvPr id="50178" name="Rectangle 3"/>
          <p:cNvSpPr>
            <a:spLocks noGrp="1"/>
          </p:cNvSpPr>
          <p:nvPr>
            <p:ph type="title" idx="4294967295"/>
          </p:nvPr>
        </p:nvSpPr>
        <p:spPr bwMode="auto">
          <a:xfrm>
            <a:off x="217488" y="6429375"/>
            <a:ext cx="8509000" cy="320675"/>
          </a:xfrm>
          <a:noFill/>
        </p:spPr>
        <p:txBody>
          <a:bodyPr wrap="square" lIns="0" tIns="13607" rIns="0" bIns="0" numCol="1" anchorCtr="0" compatLnSpc="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Lst>
            </a:pPr>
            <a:r>
              <a:rPr lang="en-US" sz="1600" b="1" cap="none">
                <a:ln>
                  <a:noFill/>
                </a:ln>
                <a:ea typeface="Arial Unicode MS" pitchFamily="34" charset="-128"/>
                <a:cs typeface="Arial Unicode MS" pitchFamily="34" charset="-128"/>
              </a:rPr>
              <a:t>Vaccarella S et al. N Engl J Med 2016;375:614-617.</a:t>
            </a:r>
          </a:p>
        </p:txBody>
      </p:sp>
      <p:pic>
        <p:nvPicPr>
          <p:cNvPr id="50179" name="Picture 4"/>
          <p:cNvPicPr>
            <a:picLocks noChangeAspect="1" noChangeArrowheads="1"/>
          </p:cNvPicPr>
          <p:nvPr/>
        </p:nvPicPr>
        <p:blipFill>
          <a:blip r:embed="rId4"/>
          <a:srcRect/>
          <a:stretch>
            <a:fillRect/>
          </a:stretch>
        </p:blipFill>
        <p:spPr bwMode="auto">
          <a:xfrm>
            <a:off x="522288" y="865188"/>
            <a:ext cx="11428412" cy="5530850"/>
          </a:xfrm>
          <a:prstGeom prst="rect">
            <a:avLst/>
          </a:prstGeom>
          <a:noFill/>
          <a:ln w="9525">
            <a:noFill/>
            <a:round/>
            <a:headEnd/>
            <a:tailEnd/>
          </a:ln>
        </p:spPr>
      </p:pic>
      <p:sp>
        <p:nvSpPr>
          <p:cNvPr id="50180" name="AutoShape 5"/>
          <p:cNvSpPr>
            <a:spLocks noChangeArrowheads="1"/>
          </p:cNvSpPr>
          <p:nvPr/>
        </p:nvSpPr>
        <p:spPr bwMode="auto">
          <a:xfrm>
            <a:off x="554038" y="160338"/>
            <a:ext cx="11083925" cy="646112"/>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0" tIns="0" rIns="0" bIns="0" anchor="ctr" anchorCtr="1"/>
          <a:lstStyle/>
          <a:p>
            <a:pPr algn="ctr">
              <a:lnSpc>
                <a:spcPct val="97000"/>
              </a:lnSpc>
              <a:buClr>
                <a:srgbClr val="000000"/>
              </a:buClr>
              <a:buSzPct val="100000"/>
              <a:buFont typeface="Times New Roman"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400" b="1" u="none">
                <a:solidFill>
                  <a:srgbClr val="FFFFFF"/>
                </a:solidFill>
                <a:ea typeface="Arial Unicode MS" pitchFamily="34" charset="-128"/>
                <a:cs typeface="Arial Unicode MS" pitchFamily="34" charset="-128"/>
              </a:rPr>
              <a:t>Observed versus Expected Changes in Age-Specific Incidence of Thyroid Cancer per 100,000 Women, 1988–2007.</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3"/>
          <p:cNvSpPr txBox="1">
            <a:spLocks noChangeArrowheads="1"/>
          </p:cNvSpPr>
          <p:nvPr/>
        </p:nvSpPr>
        <p:spPr bwMode="auto">
          <a:xfrm>
            <a:off x="798513" y="620713"/>
            <a:ext cx="10874375" cy="641350"/>
          </a:xfrm>
          <a:prstGeom prst="rect">
            <a:avLst/>
          </a:prstGeom>
          <a:solidFill>
            <a:srgbClr val="FFFFCC"/>
          </a:solidFill>
          <a:ln w="9525">
            <a:noFill/>
            <a:miter lim="800000"/>
            <a:headEnd/>
            <a:tailEnd/>
          </a:ln>
        </p:spPr>
        <p:txBody>
          <a:bodyPr>
            <a:spAutoFit/>
          </a:bodyPr>
          <a:lstStyle/>
          <a:p>
            <a:pPr algn="ctr" defTabSz="914400"/>
            <a:r>
              <a:rPr lang="it-IT" sz="3600" b="1">
                <a:solidFill>
                  <a:srgbClr val="FF3300"/>
                </a:solidFill>
                <a:latin typeface="Arial Rounded MT Bold" pitchFamily="34" charset="0"/>
              </a:rPr>
              <a:t>+ CHIRURGIA = + COMPLICANZE?</a:t>
            </a:r>
          </a:p>
        </p:txBody>
      </p:sp>
      <p:sp>
        <p:nvSpPr>
          <p:cNvPr id="52226" name="Rectangle 5"/>
          <p:cNvSpPr>
            <a:spLocks noChangeArrowheads="1"/>
          </p:cNvSpPr>
          <p:nvPr/>
        </p:nvSpPr>
        <p:spPr bwMode="auto">
          <a:xfrm>
            <a:off x="1403350" y="5159375"/>
            <a:ext cx="8556625" cy="1187450"/>
          </a:xfrm>
          <a:prstGeom prst="rect">
            <a:avLst/>
          </a:prstGeom>
          <a:solidFill>
            <a:srgbClr val="FFCC66"/>
          </a:solidFill>
          <a:ln w="9525">
            <a:noFill/>
            <a:miter lim="800000"/>
            <a:headEnd/>
            <a:tailEnd/>
          </a:ln>
        </p:spPr>
        <p:txBody>
          <a:bodyPr wrap="none">
            <a:spAutoFit/>
          </a:bodyPr>
          <a:lstStyle/>
          <a:p>
            <a:pPr defTabSz="914400"/>
            <a:r>
              <a:rPr lang="it-IT" sz="2400" b="1" u="none">
                <a:solidFill>
                  <a:srgbClr val="FF3300"/>
                </a:solidFill>
                <a:latin typeface="Arial Rounded MT Bold" pitchFamily="34" charset="0"/>
              </a:rPr>
              <a:t>La diagnosi di paralisi permanente avviene dopo almeno </a:t>
            </a:r>
          </a:p>
          <a:p>
            <a:pPr defTabSz="914400"/>
            <a:r>
              <a:rPr lang="it-IT" sz="2400" b="1" u="none">
                <a:solidFill>
                  <a:srgbClr val="FF3300"/>
                </a:solidFill>
                <a:latin typeface="Arial Rounded MT Bold" pitchFamily="34" charset="0"/>
              </a:rPr>
              <a:t>12 mesi di osservazione</a:t>
            </a:r>
            <a:r>
              <a:rPr lang="it-IT" sz="2400" b="1" u="none">
                <a:latin typeface="Arial Rounded MT Bold" pitchFamily="34" charset="0"/>
              </a:rPr>
              <a:t/>
            </a:r>
            <a:br>
              <a:rPr lang="it-IT" sz="2400" b="1" u="none">
                <a:latin typeface="Arial Rounded MT Bold" pitchFamily="34" charset="0"/>
              </a:rPr>
            </a:br>
            <a:endParaRPr lang="it-IT" sz="2400" b="1" u="none">
              <a:latin typeface="Arial Rounded MT Bold" pitchFamily="34" charset="0"/>
            </a:endParaRPr>
          </a:p>
        </p:txBody>
      </p:sp>
      <p:sp>
        <p:nvSpPr>
          <p:cNvPr id="52227" name="Rectangle 6"/>
          <p:cNvSpPr>
            <a:spLocks noChangeArrowheads="1"/>
          </p:cNvSpPr>
          <p:nvPr/>
        </p:nvSpPr>
        <p:spPr bwMode="auto">
          <a:xfrm>
            <a:off x="1547813" y="4648200"/>
            <a:ext cx="7837487" cy="457200"/>
          </a:xfrm>
          <a:prstGeom prst="rect">
            <a:avLst/>
          </a:prstGeom>
          <a:solidFill>
            <a:srgbClr val="FFCC66"/>
          </a:solidFill>
          <a:ln w="9525">
            <a:noFill/>
            <a:miter lim="800000"/>
            <a:headEnd/>
            <a:tailEnd/>
          </a:ln>
        </p:spPr>
        <p:txBody>
          <a:bodyPr wrap="none">
            <a:spAutoFit/>
          </a:bodyPr>
          <a:lstStyle/>
          <a:p>
            <a:pPr defTabSz="914400"/>
            <a:r>
              <a:rPr lang="it-IT" sz="2400" b="1" u="none">
                <a:solidFill>
                  <a:srgbClr val="FF3300"/>
                </a:solidFill>
              </a:rPr>
              <a:t>85 % delle paralisi transitorie si risolve entro 12 mesi</a:t>
            </a:r>
          </a:p>
        </p:txBody>
      </p:sp>
      <p:sp>
        <p:nvSpPr>
          <p:cNvPr id="52228" name="Rectangle 7"/>
          <p:cNvSpPr>
            <a:spLocks noChangeArrowheads="1"/>
          </p:cNvSpPr>
          <p:nvPr/>
        </p:nvSpPr>
        <p:spPr bwMode="auto">
          <a:xfrm>
            <a:off x="558800" y="3384550"/>
            <a:ext cx="10160000" cy="457200"/>
          </a:xfrm>
          <a:prstGeom prst="rect">
            <a:avLst/>
          </a:prstGeom>
          <a:solidFill>
            <a:srgbClr val="E8EBEE"/>
          </a:solidFill>
          <a:ln w="9525">
            <a:noFill/>
            <a:miter lim="800000"/>
            <a:headEnd/>
            <a:tailEnd/>
          </a:ln>
        </p:spPr>
        <p:txBody>
          <a:bodyPr wrap="none">
            <a:spAutoFit/>
          </a:bodyPr>
          <a:lstStyle/>
          <a:p>
            <a:pPr defTabSz="914400"/>
            <a:r>
              <a:rPr lang="it-IT" sz="2400" b="1" u="none">
                <a:solidFill>
                  <a:srgbClr val="FF3300"/>
                </a:solidFill>
                <a:latin typeface="Arial Rounded MT Bold" pitchFamily="34" charset="0"/>
              </a:rPr>
              <a:t>Jeannon JP (2009) 25.000 casi RLN Transitoria 9,8% Definitiva 2,3%</a:t>
            </a:r>
          </a:p>
        </p:txBody>
      </p:sp>
      <p:sp>
        <p:nvSpPr>
          <p:cNvPr id="52229" name="Rectangle 8"/>
          <p:cNvSpPr>
            <a:spLocks noChangeArrowheads="1"/>
          </p:cNvSpPr>
          <p:nvPr/>
        </p:nvSpPr>
        <p:spPr bwMode="auto">
          <a:xfrm>
            <a:off x="501650" y="2087563"/>
            <a:ext cx="10409238" cy="822325"/>
          </a:xfrm>
          <a:prstGeom prst="rect">
            <a:avLst/>
          </a:prstGeom>
          <a:solidFill>
            <a:srgbClr val="FFFFCC"/>
          </a:solidFill>
          <a:ln w="9525">
            <a:noFill/>
            <a:miter lim="800000"/>
            <a:headEnd/>
            <a:tailEnd/>
          </a:ln>
        </p:spPr>
        <p:txBody>
          <a:bodyPr>
            <a:spAutoFit/>
          </a:bodyPr>
          <a:lstStyle/>
          <a:p>
            <a:pPr defTabSz="914400"/>
            <a:r>
              <a:rPr lang="it-IT" sz="2400" b="1" u="none">
                <a:solidFill>
                  <a:srgbClr val="FF3300"/>
                </a:solidFill>
                <a:latin typeface="Arial Rounded MT Bold" pitchFamily="34" charset="0"/>
              </a:rPr>
              <a:t>Rosato L (2004) 14.934 casi RLN Transitoria 3,4% Definitiva 1,4 % </a:t>
            </a:r>
          </a:p>
          <a:p>
            <a:pPr defTabSz="914400"/>
            <a:r>
              <a:rPr lang="it-IT" sz="2400" b="1" u="none">
                <a:solidFill>
                  <a:srgbClr val="FF3300"/>
                </a:solidFill>
                <a:latin typeface="Arial Rounded MT Bold" pitchFamily="34" charset="0"/>
              </a:rPr>
              <a:t>Bilaterale Definitiva 0,6%</a:t>
            </a:r>
          </a:p>
        </p:txBody>
      </p:sp>
      <p:pic>
        <p:nvPicPr>
          <p:cNvPr id="2" name="Immagine 1"/>
          <p:cNvPicPr>
            <a:picLocks noChangeAspect="1"/>
          </p:cNvPicPr>
          <p:nvPr/>
        </p:nvPicPr>
        <p:blipFill>
          <a:blip r:embed="rId2">
            <a:extLst/>
          </a:blip>
          <a:stretch>
            <a:fillRect/>
          </a:stretch>
        </p:blipFill>
        <p:spPr>
          <a:xfrm>
            <a:off x="10337325" y="5574855"/>
            <a:ext cx="1168225" cy="8730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idx="4294967295"/>
          </p:nvPr>
        </p:nvSpPr>
        <p:spPr bwMode="auto">
          <a:xfrm>
            <a:off x="1057275" y="4313238"/>
            <a:ext cx="10440988" cy="1455737"/>
          </a:xfrm>
          <a:solidFill>
            <a:srgbClr val="FFFFCC"/>
          </a:solidFill>
        </p:spPr>
        <p:txBody>
          <a:bodyPr wrap="square" numCol="1" anchorCtr="0" compatLnSpc="1">
            <a:prstTxWarp prst="textNoShape">
              <a:avLst/>
            </a:prstTxWarp>
            <a:normAutofit fontScale="90000"/>
          </a:bodyPr>
          <a:lstStyle/>
          <a:p>
            <a:r>
              <a:rPr lang="it-IT" sz="3200" cap="none">
                <a:ln>
                  <a:noFill/>
                </a:ln>
              </a:rPr>
              <a:t/>
            </a:r>
            <a:br>
              <a:rPr lang="it-IT" sz="3200" cap="none">
                <a:ln>
                  <a:noFill/>
                </a:ln>
              </a:rPr>
            </a:br>
            <a:r>
              <a:rPr lang="it-IT" sz="3200" cap="none">
                <a:ln>
                  <a:noFill/>
                </a:ln>
                <a:solidFill>
                  <a:srgbClr val="FF3300"/>
                </a:solidFill>
                <a:latin typeface="Arial Rounded MT Bold" pitchFamily="34" charset="0"/>
              </a:rPr>
              <a:t>Studio BAETS incidenza di paralisi cv è </a:t>
            </a:r>
            <a:br>
              <a:rPr lang="it-IT" sz="3200" cap="none">
                <a:ln>
                  <a:noFill/>
                </a:ln>
                <a:solidFill>
                  <a:srgbClr val="FF3300"/>
                </a:solidFill>
                <a:latin typeface="Arial Rounded MT Bold" pitchFamily="34" charset="0"/>
              </a:rPr>
            </a:br>
            <a:r>
              <a:rPr lang="it-IT" sz="3200" cap="none">
                <a:ln>
                  <a:noFill/>
                </a:ln>
                <a:solidFill>
                  <a:srgbClr val="FF3300"/>
                </a:solidFill>
                <a:latin typeface="Arial Rounded MT Bold" pitchFamily="34" charset="0"/>
              </a:rPr>
              <a:t>6 volte &gt; nella chirurgia di revisione</a:t>
            </a:r>
          </a:p>
        </p:txBody>
      </p:sp>
      <p:sp>
        <p:nvSpPr>
          <p:cNvPr id="55299" name="Rectangle 3"/>
          <p:cNvSpPr>
            <a:spLocks noChangeArrowheads="1"/>
          </p:cNvSpPr>
          <p:nvPr/>
        </p:nvSpPr>
        <p:spPr bwMode="auto">
          <a:xfrm>
            <a:off x="1082675" y="1598613"/>
            <a:ext cx="10636250" cy="2041525"/>
          </a:xfrm>
          <a:prstGeom prst="rect">
            <a:avLst/>
          </a:prstGeom>
          <a:solidFill>
            <a:srgbClr val="FFFFCC"/>
          </a:solidFill>
          <a:ln w="9525">
            <a:noFill/>
            <a:miter lim="800000"/>
            <a:headEnd/>
            <a:tailEnd/>
          </a:ln>
          <a:effectLst/>
        </p:spPr>
        <p:txBody>
          <a:bodyPr>
            <a:spAutoFit/>
          </a:bodyPr>
          <a:lstStyle/>
          <a:p>
            <a:pPr defTabSz="914400">
              <a:defRPr/>
            </a:pPr>
            <a:r>
              <a:rPr lang="it-IT" sz="3200" u="none">
                <a:solidFill>
                  <a:srgbClr val="FF3300"/>
                </a:solidFill>
                <a:latin typeface="Arial Rounded MT Bold" pitchFamily="34" charset="0"/>
              </a:rPr>
              <a:t>BAETS (2012) 18.904 casi : </a:t>
            </a:r>
          </a:p>
          <a:p>
            <a:pPr defTabSz="914400">
              <a:defRPr/>
            </a:pPr>
            <a:r>
              <a:rPr lang="it-IT" sz="3200" i="1">
                <a:solidFill>
                  <a:srgbClr val="FF3300"/>
                </a:solidFill>
                <a:effectLst>
                  <a:outerShdw blurRad="38100" dist="38100" dir="2700000" algn="tl">
                    <a:srgbClr val="000000"/>
                  </a:outerShdw>
                </a:effectLst>
                <a:latin typeface="Arial Rounded MT Bold" pitchFamily="34" charset="0"/>
              </a:rPr>
              <a:t>preoperative laryngoscopy 60.9%.......the true</a:t>
            </a:r>
          </a:p>
          <a:p>
            <a:pPr defTabSz="914400">
              <a:defRPr/>
            </a:pPr>
            <a:r>
              <a:rPr lang="it-IT" sz="3200" i="1">
                <a:solidFill>
                  <a:srgbClr val="FF3300"/>
                </a:solidFill>
                <a:effectLst>
                  <a:outerShdw blurRad="38100" dist="38100" dir="2700000" algn="tl">
                    <a:srgbClr val="000000"/>
                  </a:outerShdw>
                </a:effectLst>
                <a:latin typeface="Arial Rounded MT Bold" pitchFamily="34" charset="0"/>
              </a:rPr>
              <a:t>  incidence of cord palsy in the UK therefore remains unknown</a:t>
            </a:r>
          </a:p>
        </p:txBody>
      </p:sp>
      <p:pic>
        <p:nvPicPr>
          <p:cNvPr id="53251" name="Picture 4" descr="BAETS-Logo"/>
          <p:cNvPicPr>
            <a:picLocks noChangeAspect="1" noChangeArrowheads="1"/>
          </p:cNvPicPr>
          <p:nvPr/>
        </p:nvPicPr>
        <p:blipFill>
          <a:blip r:embed="rId2"/>
          <a:srcRect/>
          <a:stretch>
            <a:fillRect/>
          </a:stretch>
        </p:blipFill>
        <p:spPr bwMode="auto">
          <a:xfrm>
            <a:off x="6542088" y="315913"/>
            <a:ext cx="3000375" cy="952500"/>
          </a:xfrm>
          <a:prstGeom prst="rect">
            <a:avLst/>
          </a:prstGeom>
          <a:noFill/>
          <a:ln w="9525">
            <a:noFill/>
            <a:miter lim="800000"/>
            <a:headEnd/>
            <a:tailEnd/>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blip>
          <a:stretch>
            <a:fillRect/>
          </a:stretch>
        </p:blipFill>
        <p:spPr>
          <a:xfrm>
            <a:off x="317432" y="200169"/>
            <a:ext cx="367801" cy="2742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4274" name="CasellaDiTesto 2"/>
          <p:cNvSpPr txBox="1">
            <a:spLocks noChangeArrowheads="1"/>
          </p:cNvSpPr>
          <p:nvPr/>
        </p:nvSpPr>
        <p:spPr bwMode="auto">
          <a:xfrm>
            <a:off x="2438400" y="0"/>
            <a:ext cx="6935788" cy="701675"/>
          </a:xfrm>
          <a:prstGeom prst="rect">
            <a:avLst/>
          </a:prstGeom>
          <a:noFill/>
          <a:ln w="9525">
            <a:noFill/>
            <a:miter lim="800000"/>
            <a:headEnd/>
            <a:tailEnd/>
          </a:ln>
        </p:spPr>
        <p:txBody>
          <a:bodyPr wrap="none">
            <a:spAutoFit/>
          </a:bodyPr>
          <a:lstStyle/>
          <a:p>
            <a:r>
              <a:rPr lang="it-IT" sz="4000" u="none"/>
              <a:t>Nervo laringeo ricorrente RLN</a:t>
            </a:r>
          </a:p>
        </p:txBody>
      </p:sp>
      <p:sp>
        <p:nvSpPr>
          <p:cNvPr id="54275" name="Text Box 4"/>
          <p:cNvSpPr txBox="1">
            <a:spLocks noChangeArrowheads="1"/>
          </p:cNvSpPr>
          <p:nvPr/>
        </p:nvSpPr>
        <p:spPr bwMode="auto">
          <a:xfrm>
            <a:off x="1144588" y="5568950"/>
            <a:ext cx="10023475" cy="1552575"/>
          </a:xfrm>
          <a:prstGeom prst="rect">
            <a:avLst/>
          </a:prstGeom>
          <a:solidFill>
            <a:srgbClr val="FFCCCC"/>
          </a:solidFill>
          <a:ln w="9525">
            <a:noFill/>
            <a:miter lim="800000"/>
            <a:headEnd/>
            <a:tailEnd/>
          </a:ln>
        </p:spPr>
        <p:txBody>
          <a:bodyPr>
            <a:spAutoFit/>
          </a:bodyPr>
          <a:lstStyle/>
          <a:p>
            <a:pPr defTabSz="914400">
              <a:buFontTx/>
              <a:buChar char="•"/>
            </a:pPr>
            <a:r>
              <a:rPr lang="it-IT" u="none"/>
              <a:t> </a:t>
            </a:r>
            <a:r>
              <a:rPr lang="it-IT" sz="2400" u="none">
                <a:solidFill>
                  <a:srgbClr val="0000FF"/>
                </a:solidFill>
              </a:rPr>
              <a:t>FIBRE MOTORIE A MIELINIZZATE AL 80% FUNZIONE ADDUTTORIA</a:t>
            </a:r>
          </a:p>
          <a:p>
            <a:pPr defTabSz="914400">
              <a:buFontTx/>
              <a:buChar char="•"/>
            </a:pPr>
            <a:r>
              <a:rPr lang="it-IT" sz="2400" u="none">
                <a:solidFill>
                  <a:srgbClr val="0000FF"/>
                </a:solidFill>
              </a:rPr>
              <a:t> RLN Destro 8,5 cm di lunghezza</a:t>
            </a:r>
          </a:p>
          <a:p>
            <a:pPr defTabSz="914400">
              <a:buFontTx/>
              <a:buChar char="•"/>
            </a:pPr>
            <a:r>
              <a:rPr lang="it-IT" sz="2400" u="none">
                <a:solidFill>
                  <a:srgbClr val="0000FF"/>
                </a:solidFill>
              </a:rPr>
              <a:t> RLN Sinistro 10 cm di lunghezza</a:t>
            </a:r>
          </a:p>
          <a:p>
            <a:pPr defTabSz="914400">
              <a:buFontTx/>
              <a:buChar char="•"/>
            </a:pPr>
            <a:endParaRPr lang="it-IT" sz="2400" u="none">
              <a:solidFill>
                <a:srgbClr val="0000FF"/>
              </a:solidFill>
            </a:endParaRPr>
          </a:p>
        </p:txBody>
      </p:sp>
      <p:pic>
        <p:nvPicPr>
          <p:cNvPr id="54276" name="Picture 6"/>
          <p:cNvPicPr>
            <a:picLocks noChangeAspect="1" noChangeArrowheads="1"/>
          </p:cNvPicPr>
          <p:nvPr/>
        </p:nvPicPr>
        <p:blipFill>
          <a:blip r:embed="rId3"/>
          <a:srcRect/>
          <a:stretch>
            <a:fillRect/>
          </a:stretch>
        </p:blipFill>
        <p:spPr bwMode="auto">
          <a:xfrm>
            <a:off x="136525" y="768350"/>
            <a:ext cx="6022975" cy="4757738"/>
          </a:xfrm>
          <a:prstGeom prst="rect">
            <a:avLst/>
          </a:prstGeom>
          <a:noFill/>
          <a:ln w="9525">
            <a:noFill/>
            <a:miter lim="800000"/>
            <a:headEnd/>
            <a:tailEnd/>
          </a:ln>
        </p:spPr>
      </p:pic>
      <p:pic>
        <p:nvPicPr>
          <p:cNvPr id="54277" name="Picture 7"/>
          <p:cNvPicPr>
            <a:picLocks noChangeAspect="1" noChangeArrowheads="1"/>
          </p:cNvPicPr>
          <p:nvPr/>
        </p:nvPicPr>
        <p:blipFill>
          <a:blip r:embed="rId4"/>
          <a:srcRect/>
          <a:stretch>
            <a:fillRect/>
          </a:stretch>
        </p:blipFill>
        <p:spPr bwMode="auto">
          <a:xfrm>
            <a:off x="6315075" y="808038"/>
            <a:ext cx="5721350" cy="4752975"/>
          </a:xfrm>
          <a:prstGeom prst="rect">
            <a:avLst/>
          </a:prstGeom>
          <a:noFill/>
          <a:ln w="9525">
            <a:noFill/>
            <a:miter lim="800000"/>
            <a:headEnd/>
            <a:tailEnd/>
          </a:ln>
        </p:spPr>
      </p:pic>
      <p:pic>
        <p:nvPicPr>
          <p:cNvPr id="54278" name="Picture 8" descr="978-3-319-27727-1"/>
          <p:cNvPicPr>
            <a:picLocks noChangeAspect="1" noChangeArrowheads="1"/>
          </p:cNvPicPr>
          <p:nvPr/>
        </p:nvPicPr>
        <p:blipFill>
          <a:blip r:embed="rId5"/>
          <a:srcRect/>
          <a:stretch>
            <a:fillRect/>
          </a:stretch>
        </p:blipFill>
        <p:spPr bwMode="auto">
          <a:xfrm>
            <a:off x="11115675" y="5938838"/>
            <a:ext cx="1076325" cy="919162"/>
          </a:xfrm>
          <a:prstGeom prst="rect">
            <a:avLst/>
          </a:prstGeom>
          <a:noFill/>
          <a:ln w="9525">
            <a:noFill/>
            <a:miter lim="800000"/>
            <a:headEnd/>
            <a:tailEnd/>
          </a:ln>
        </p:spPr>
      </p:pic>
      <p:sp>
        <p:nvSpPr>
          <p:cNvPr id="54279" name="Text Box 9"/>
          <p:cNvSpPr txBox="1">
            <a:spLocks noChangeArrowheads="1"/>
          </p:cNvSpPr>
          <p:nvPr/>
        </p:nvSpPr>
        <p:spPr bwMode="auto">
          <a:xfrm>
            <a:off x="557213" y="4984750"/>
            <a:ext cx="1657350" cy="366713"/>
          </a:xfrm>
          <a:prstGeom prst="rect">
            <a:avLst/>
          </a:prstGeom>
          <a:noFill/>
          <a:ln w="9525">
            <a:noFill/>
            <a:miter lim="800000"/>
            <a:headEnd/>
            <a:tailEnd/>
          </a:ln>
        </p:spPr>
        <p:txBody>
          <a:bodyPr wrap="none">
            <a:spAutoFit/>
          </a:bodyPr>
          <a:lstStyle/>
          <a:p>
            <a:pPr defTabSz="914400"/>
            <a:r>
              <a:rPr lang="it-IT" u="none">
                <a:solidFill>
                  <a:srgbClr val="FF3300"/>
                </a:solidFill>
              </a:rPr>
              <a:t>RLN DESTRO</a:t>
            </a:r>
          </a:p>
        </p:txBody>
      </p:sp>
      <p:sp>
        <p:nvSpPr>
          <p:cNvPr id="54280" name="Text Box 10"/>
          <p:cNvSpPr txBox="1">
            <a:spLocks noChangeArrowheads="1"/>
          </p:cNvSpPr>
          <p:nvPr/>
        </p:nvSpPr>
        <p:spPr bwMode="auto">
          <a:xfrm>
            <a:off x="6494463" y="5051425"/>
            <a:ext cx="1784350" cy="366713"/>
          </a:xfrm>
          <a:prstGeom prst="rect">
            <a:avLst/>
          </a:prstGeom>
          <a:noFill/>
          <a:ln w="9525">
            <a:noFill/>
            <a:miter lim="800000"/>
            <a:headEnd/>
            <a:tailEnd/>
          </a:ln>
        </p:spPr>
        <p:txBody>
          <a:bodyPr wrap="none">
            <a:spAutoFit/>
          </a:bodyPr>
          <a:lstStyle/>
          <a:p>
            <a:r>
              <a:rPr lang="it-IT" u="none">
                <a:solidFill>
                  <a:srgbClr val="0000FF"/>
                </a:solidFill>
              </a:rPr>
              <a:t>RLN SINISTRO</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Celestial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4061</TotalTime>
  <Words>592</Words>
  <Application>Microsoft Office PowerPoint</Application>
  <PresentationFormat>Personalizzato</PresentationFormat>
  <Paragraphs>106</Paragraphs>
  <Slides>23</Slides>
  <Notes>1</Notes>
  <HiddenSlides>0</HiddenSlides>
  <MMClips>0</MMClips>
  <ScaleCrop>false</ScaleCrop>
  <HeadingPairs>
    <vt:vector size="4" baseType="variant">
      <vt:variant>
        <vt:lpstr>Tema</vt:lpstr>
      </vt:variant>
      <vt:variant>
        <vt:i4>2</vt:i4>
      </vt:variant>
      <vt:variant>
        <vt:lpstr>Titoli diapositive</vt:lpstr>
      </vt:variant>
      <vt:variant>
        <vt:i4>23</vt:i4>
      </vt:variant>
    </vt:vector>
  </HeadingPairs>
  <TitlesOfParts>
    <vt:vector size="25" baseType="lpstr">
      <vt:lpstr>Celestiale</vt:lpstr>
      <vt:lpstr>Tema di Office</vt:lpstr>
      <vt:lpstr>CHIRURGIA TIROIDEA 2.0</vt:lpstr>
      <vt:lpstr>Diapositiva 2</vt:lpstr>
      <vt:lpstr>Conoscenze anatomiche e tecnologiche per ridurre i rischi in chirurgia tiroidea</vt:lpstr>
      <vt:lpstr>Diapositiva 4</vt:lpstr>
      <vt:lpstr>Diapositiva 5</vt:lpstr>
      <vt:lpstr>Vaccarella S et al. N Engl J Med 2016;375:614-617.</vt:lpstr>
      <vt:lpstr>Diapositiva 7</vt:lpstr>
      <vt:lpstr> Studio BAETS incidenza di paralisi cv è  6 volte &gt; nella chirurgia di revisione</vt:lpstr>
      <vt:lpstr>Diapositiva 9</vt:lpstr>
      <vt:lpstr>Diapositiva 10</vt:lpstr>
      <vt:lpstr>Diapositiva 11</vt:lpstr>
      <vt:lpstr>Diapositiva 12</vt:lpstr>
      <vt:lpstr>PUNTI DI REPERE -  RLN</vt:lpstr>
      <vt:lpstr>Diapositiva 14</vt:lpstr>
      <vt:lpstr>Diapositiva 15</vt:lpstr>
      <vt:lpstr>TUBERCOLO DI ZUCKERKANDL  + FREQUENTE A DESTRA – RLN è QUASI SEMPRE MEDIALE RELAZIONE COSTANTE CON PARATIROIDE SUPERIORE</vt:lpstr>
      <vt:lpstr>Diapositiva 17</vt:lpstr>
      <vt:lpstr>Diapositiva 18</vt:lpstr>
      <vt:lpstr>Diapositiva 19</vt:lpstr>
      <vt:lpstr>Diapositiva 20</vt:lpstr>
      <vt:lpstr>Diapositiva 21</vt:lpstr>
      <vt:lpstr>Diapositiva 22</vt:lpstr>
      <vt:lpstr>Diapositiva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CHIRURGIA TIROIDEA 2.0</dc:title>
  <dc:creator>utente</dc:creator>
  <cp:lastModifiedBy>Filippo</cp:lastModifiedBy>
  <cp:revision>273</cp:revision>
  <dcterms:created xsi:type="dcterms:W3CDTF">2016-05-01T09:36:04Z</dcterms:created>
  <dcterms:modified xsi:type="dcterms:W3CDTF">2016-11-22T22:26:44Z</dcterms:modified>
</cp:coreProperties>
</file>