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25"/>
  </p:notesMasterIdLst>
  <p:sldIdLst>
    <p:sldId id="355" r:id="rId2"/>
    <p:sldId id="356" r:id="rId3"/>
    <p:sldId id="267" r:id="rId4"/>
    <p:sldId id="351" r:id="rId5"/>
    <p:sldId id="304" r:id="rId6"/>
    <p:sldId id="334" r:id="rId7"/>
    <p:sldId id="337" r:id="rId8"/>
    <p:sldId id="309" r:id="rId9"/>
    <p:sldId id="344" r:id="rId10"/>
    <p:sldId id="340" r:id="rId11"/>
    <p:sldId id="338" r:id="rId12"/>
    <p:sldId id="341" r:id="rId13"/>
    <p:sldId id="308" r:id="rId14"/>
    <p:sldId id="345" r:id="rId15"/>
    <p:sldId id="346" r:id="rId16"/>
    <p:sldId id="305" r:id="rId17"/>
    <p:sldId id="353" r:id="rId18"/>
    <p:sldId id="354" r:id="rId19"/>
    <p:sldId id="306" r:id="rId20"/>
    <p:sldId id="258" r:id="rId21"/>
    <p:sldId id="303" r:id="rId22"/>
    <p:sldId id="307" r:id="rId23"/>
    <p:sldId id="343" r:id="rId24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BEE"/>
    <a:srgbClr val="0000FF"/>
    <a:srgbClr val="FF3300"/>
    <a:srgbClr val="FF0066"/>
    <a:srgbClr val="FFFFCC"/>
    <a:srgbClr val="336600"/>
    <a:srgbClr val="00FF00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6957" autoAdjust="0"/>
  </p:normalViewPr>
  <p:slideViewPr>
    <p:cSldViewPr snapToGrid="0">
      <p:cViewPr varScale="1">
        <p:scale>
          <a:sx n="79" d="100"/>
          <a:sy n="79" d="100"/>
        </p:scale>
        <p:origin x="-222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u="none">
                <a:effectLst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u="none">
                <a:effectLst/>
              </a:defRPr>
            </a:lvl1pPr>
          </a:lstStyle>
          <a:p>
            <a:pPr>
              <a:defRPr/>
            </a:pPr>
            <a:fld id="{C7079B8F-C839-4410-B6C8-D84B37AB50BD}" type="datetimeFigureOut">
              <a:rPr lang="it-IT"/>
              <a:pPr>
                <a:defRPr/>
              </a:pPr>
              <a:t>22/11/2016</a:t>
            </a:fld>
            <a:endParaRPr lang="it-IT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u="none">
                <a:effectLst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u="none">
                <a:effectLst/>
              </a:defRPr>
            </a:lvl1pPr>
          </a:lstStyle>
          <a:p>
            <a:pPr>
              <a:defRPr/>
            </a:pPr>
            <a:fld id="{75344C11-2F8C-4148-AEBE-FF0B70E5DC4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Title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/>
          <a:lstStyle>
            <a:lvl1pPr algn="r">
              <a:defRPr sz="4800">
                <a:effectLst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863" y="5870575"/>
            <a:ext cx="1600200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FDAF4-2C4E-4E37-9D91-C0B318EABD55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5870575"/>
            <a:ext cx="4894263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9263" y="5870575"/>
            <a:ext cx="550862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9DD7D-B170-426E-B920-BCD064035051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8099A-3507-4BF7-B3DE-4AC9746534FD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3DB52-944F-43E9-B1C6-69532D1145C9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/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811A0-4457-4FBC-B9EB-CD34CABF8772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62905-E91D-48D0-9E92-C4D5F132E053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4"/>
          <p:cNvSpPr txBox="1"/>
          <p:nvPr/>
        </p:nvSpPr>
        <p:spPr>
          <a:xfrm>
            <a:off x="10237788" y="27432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u="none" dirty="0">
                <a:effectLst/>
                <a:latin typeface="+mn-lt"/>
                <a:cs typeface="+mn-cs"/>
              </a:rPr>
              <a:t>”</a:t>
            </a:r>
          </a:p>
        </p:txBody>
      </p:sp>
      <p:sp>
        <p:nvSpPr>
          <p:cNvPr id="7" name="TextBox 10"/>
          <p:cNvSpPr txBox="1"/>
          <p:nvPr/>
        </p:nvSpPr>
        <p:spPr>
          <a:xfrm>
            <a:off x="488950" y="823913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u="none" dirty="0">
                <a:effectLst/>
                <a:latin typeface="+mn-lt"/>
                <a:cs typeface="+mn-cs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/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2404F-AE23-4A31-B9DE-47AF883F2BB4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0D3FE-1C9C-486A-A8D1-9ED47CA4AE18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/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463B3-6C96-48A7-A869-F301FF9DDA55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74D58-D519-4AF7-A3EF-C79618A3018B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2"/>
          <p:cNvSpPr txBox="1"/>
          <p:nvPr/>
        </p:nvSpPr>
        <p:spPr>
          <a:xfrm>
            <a:off x="10237788" y="27432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u="none" dirty="0">
                <a:effectLst/>
                <a:latin typeface="+mn-lt"/>
                <a:cs typeface="+mn-cs"/>
              </a:rPr>
              <a:t>”</a:t>
            </a:r>
          </a:p>
        </p:txBody>
      </p:sp>
      <p:sp>
        <p:nvSpPr>
          <p:cNvPr id="7" name="TextBox 13"/>
          <p:cNvSpPr txBox="1"/>
          <p:nvPr/>
        </p:nvSpPr>
        <p:spPr>
          <a:xfrm>
            <a:off x="488950" y="823913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u="none" dirty="0">
                <a:effectLst/>
                <a:latin typeface="+mn-lt"/>
                <a:cs typeface="+mn-cs"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/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EE171-A8B2-4FE7-8C12-9C07C97BEEB5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49626-B727-4C24-837C-72491FD2C980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7EB69-A3DC-4501-B421-AC6D01A65657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D2EC0-EE2E-4D78-8E7B-59FFB677B69F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5E4F6-0086-4029-95DB-F118799D4C41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8C986-3A72-4EC9-8ABF-CC5AE663BBAB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B36DE-8D91-44A5-BFA3-DB671C5772D1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9FDAE-D8AB-4B21-969C-550280050749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BA60B-70BD-4B44-97AF-B864B9F75ADB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A4910-6405-4969-BADC-2C569FDA7E81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098F4-2F89-42C3-BFA5-0D9743426C05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C4DF2-D986-42B3-9686-FB7BE81A5139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DA20A-9C6A-4331-AEE3-504A87384BE0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384DA-96A4-4F8C-8209-0485F7DF5AC3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EA1F7-C93F-43DF-94C7-D5C506E325A5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8091F-314E-42B8-92F6-EEC58DEEAAB5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D4811-15C0-4C39-8039-3F941EDFC442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579CB-0514-4D1B-8650-27B8B687D77D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E2443-535D-4511-916B-F8F6E6D083F8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D6280-FD2F-4297-AF7E-A3AD1CFDCCB0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E0D92-455F-4F6B-92BA-E801CF7B1195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38597-E4FE-43FE-B0B2-AFA2DD9D2AD0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FE1F4-D1A0-4101-9818-CE55DA828997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0718F-C0FB-4916-AF95-C2795C93F19B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10131425" cy="145573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141538"/>
            <a:ext cx="10131425" cy="364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963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 u="none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AD89DB8B-3C3E-4F0A-97DE-A376F271C59C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96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 u="none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363" y="5870575"/>
            <a:ext cx="550862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 u="none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58FED290-746B-490B-ACBB-A7175D1BB6E3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34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</p:sldLayoutIdLst>
  <p:transition spd="med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wmf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015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82" name="Text Box 6"/>
          <p:cNvSpPr txBox="1">
            <a:spLocks noChangeArrowheads="1"/>
          </p:cNvSpPr>
          <p:nvPr/>
        </p:nvSpPr>
        <p:spPr bwMode="auto">
          <a:xfrm>
            <a:off x="2093913" y="6278563"/>
            <a:ext cx="3143250" cy="5794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it-IT" sz="32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VIA LATERALE </a:t>
            </a:r>
          </a:p>
        </p:txBody>
      </p:sp>
      <p:sp>
        <p:nvSpPr>
          <p:cNvPr id="152583" name="Text Box 7"/>
          <p:cNvSpPr txBox="1">
            <a:spLocks noChangeArrowheads="1"/>
          </p:cNvSpPr>
          <p:nvPr/>
        </p:nvSpPr>
        <p:spPr bwMode="auto">
          <a:xfrm>
            <a:off x="6462713" y="6121400"/>
            <a:ext cx="2397125" cy="5794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2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INFERIORE</a:t>
            </a:r>
          </a:p>
        </p:txBody>
      </p:sp>
      <p:pic>
        <p:nvPicPr>
          <p:cNvPr id="7270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7263" y="0"/>
            <a:ext cx="6657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85" name="Text Box 9"/>
          <p:cNvSpPr txBox="1">
            <a:spLocks noChangeArrowheads="1"/>
          </p:cNvSpPr>
          <p:nvPr/>
        </p:nvSpPr>
        <p:spPr bwMode="auto">
          <a:xfrm>
            <a:off x="5253038" y="6278563"/>
            <a:ext cx="6507162" cy="5794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2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TUBERCOLO o BRANCHE di RLN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743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0" y="0"/>
            <a:ext cx="6794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Text Box 7"/>
          <p:cNvSpPr txBox="1">
            <a:spLocks noChangeArrowheads="1"/>
          </p:cNvSpPr>
          <p:nvPr/>
        </p:nvSpPr>
        <p:spPr bwMode="auto">
          <a:xfrm>
            <a:off x="217488" y="214313"/>
            <a:ext cx="979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it-IT" sz="2400" u="none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IONM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538163" y="338138"/>
            <a:ext cx="11144250" cy="1455737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it-IT" sz="4400" b="1" cap="none">
                <a:ln>
                  <a:noFill/>
                </a:ln>
                <a:solidFill>
                  <a:srgbClr val="FF3300"/>
                </a:solidFill>
                <a:latin typeface="Arial Rounded MT Bold" pitchFamily="34" charset="0"/>
              </a:rPr>
              <a:t>Razionale IONM in Chirurgia Tiroidea</a:t>
            </a:r>
          </a:p>
        </p:txBody>
      </p:sp>
      <p:sp>
        <p:nvSpPr>
          <p:cNvPr id="86018" name="Rectangle 3"/>
          <p:cNvSpPr>
            <a:spLocks noGrp="1"/>
          </p:cNvSpPr>
          <p:nvPr>
            <p:ph type="body" idx="4294967295"/>
          </p:nvPr>
        </p:nvSpPr>
        <p:spPr>
          <a:xfrm>
            <a:off x="771525" y="1895475"/>
            <a:ext cx="10007600" cy="4352925"/>
          </a:xfrm>
          <a:solidFill>
            <a:srgbClr val="FFFFCC"/>
          </a:solidFill>
        </p:spPr>
        <p:txBody>
          <a:bodyPr/>
          <a:lstStyle/>
          <a:p>
            <a:r>
              <a:rPr lang="it-IT" sz="2400">
                <a:solidFill>
                  <a:srgbClr val="FF3300"/>
                </a:solidFill>
                <a:latin typeface="Arial Rounded MT Bold" pitchFamily="34" charset="0"/>
              </a:rPr>
              <a:t>IDENTIFICAZIONE E MAPPING DEL DECORSO DI RLN</a:t>
            </a:r>
          </a:p>
          <a:p>
            <a:r>
              <a:rPr lang="it-IT" sz="2400">
                <a:solidFill>
                  <a:srgbClr val="FF3300"/>
                </a:solidFill>
                <a:latin typeface="Arial Rounded MT Bold" pitchFamily="34" charset="0"/>
              </a:rPr>
              <a:t>IDENTIFICAZIONE DELLA BRANCA ANTERIORE MOTORIA</a:t>
            </a:r>
          </a:p>
          <a:p>
            <a:r>
              <a:rPr lang="it-IT" sz="2400">
                <a:solidFill>
                  <a:srgbClr val="FF3300"/>
                </a:solidFill>
                <a:latin typeface="Arial Rounded MT Bold" pitchFamily="34" charset="0"/>
              </a:rPr>
              <a:t>IDENTIFICAZIONE DI N-RLN MEDIANTE CONFRONTO DI V1 PROSSIMALE (ALTO\+) E V1 DISTALE (BASSO\-)</a:t>
            </a:r>
          </a:p>
          <a:p>
            <a:r>
              <a:rPr lang="it-IT" sz="2400">
                <a:solidFill>
                  <a:srgbClr val="FF3300"/>
                </a:solidFill>
                <a:latin typeface="Arial Rounded MT Bold" pitchFamily="34" charset="0"/>
              </a:rPr>
              <a:t>IDENTIFICAZIONE DI RLN IN CASO DI REINTERVENTO</a:t>
            </a:r>
          </a:p>
          <a:p>
            <a:r>
              <a:rPr lang="it-IT" sz="2400">
                <a:solidFill>
                  <a:srgbClr val="FF3300"/>
                </a:solidFill>
                <a:latin typeface="Arial Rounded MT Bold" pitchFamily="34" charset="0"/>
              </a:rPr>
              <a:t>VALUTAZIONE DELLO STATO FUNZIONALE AL TERMINE DELLA DISSEZIONE</a:t>
            </a:r>
          </a:p>
          <a:p>
            <a:r>
              <a:rPr lang="it-IT" sz="2400">
                <a:solidFill>
                  <a:srgbClr val="FF3300"/>
                </a:solidFill>
                <a:latin typeface="Arial Rounded MT Bold" pitchFamily="34" charset="0"/>
              </a:rPr>
              <a:t>STADIAZIONE DELLA TIROIDECTOMIA</a:t>
            </a:r>
          </a:p>
          <a:p>
            <a:endParaRPr lang="it-IT" sz="2400">
              <a:solidFill>
                <a:srgbClr val="FF33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it-IT" cap="none">
                <a:ln>
                  <a:noFill/>
                </a:ln>
                <a:solidFill>
                  <a:srgbClr val="FF3300"/>
                </a:solidFill>
                <a:latin typeface="Arial Rounded MT Bold" pitchFamily="34" charset="0"/>
              </a:rPr>
              <a:t>PARAMETRI  EMG – IONM - RLN</a:t>
            </a:r>
          </a:p>
        </p:txBody>
      </p:sp>
      <p:sp>
        <p:nvSpPr>
          <p:cNvPr id="87042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it-IT" sz="2400" dirty="0"/>
              <a:t>EVENTO SOGLIA 100 </a:t>
            </a:r>
            <a:r>
              <a:rPr lang="it-IT" sz="2400" dirty="0" err="1"/>
              <a:t>micronV</a:t>
            </a:r>
            <a:endParaRPr lang="it-IT" sz="2400" dirty="0"/>
          </a:p>
          <a:p>
            <a:r>
              <a:rPr lang="it-IT" sz="2400" dirty="0"/>
              <a:t>STIMOLO 1 o 2 </a:t>
            </a:r>
            <a:r>
              <a:rPr lang="it-IT" sz="2400" dirty="0" err="1"/>
              <a:t>mA</a:t>
            </a:r>
            <a:endParaRPr lang="it-IT" sz="2400" dirty="0"/>
          </a:p>
          <a:p>
            <a:r>
              <a:rPr lang="it-IT" sz="2400" dirty="0"/>
              <a:t>V1 valore &gt; 500 </a:t>
            </a:r>
            <a:r>
              <a:rPr lang="it-IT" sz="2400" dirty="0" err="1"/>
              <a:t>micronV</a:t>
            </a:r>
            <a:endParaRPr lang="it-IT" sz="2400" dirty="0"/>
          </a:p>
          <a:p>
            <a:r>
              <a:rPr lang="it-IT" sz="2400" dirty="0"/>
              <a:t>Standardizzazione dei valori V1 per definire LOS = Perdita del segnale EMG</a:t>
            </a:r>
          </a:p>
          <a:p>
            <a:r>
              <a:rPr lang="it-IT" sz="2400" dirty="0"/>
              <a:t>Latenza V1 destro 5.4 </a:t>
            </a:r>
            <a:r>
              <a:rPr lang="it-IT" sz="2400" dirty="0" err="1"/>
              <a:t>mSec</a:t>
            </a:r>
            <a:endParaRPr lang="it-IT" sz="2400" dirty="0"/>
          </a:p>
          <a:p>
            <a:r>
              <a:rPr lang="it-IT" sz="2400" dirty="0"/>
              <a:t>Latenza V1 sinistro 8.1 </a:t>
            </a:r>
            <a:r>
              <a:rPr lang="it-IT" sz="2400" dirty="0" err="1"/>
              <a:t>mSec</a:t>
            </a:r>
            <a:endParaRPr lang="it-IT" sz="2400" dirty="0"/>
          </a:p>
          <a:p>
            <a:r>
              <a:rPr lang="it-IT" sz="2400" dirty="0"/>
              <a:t>Latenza RLN 3.9 </a:t>
            </a:r>
            <a:r>
              <a:rPr lang="it-IT" sz="2400" dirty="0" err="1"/>
              <a:t>mSec</a:t>
            </a:r>
            <a:endParaRPr lang="it-IT" sz="2400" dirty="0"/>
          </a:p>
          <a:p>
            <a:r>
              <a:rPr lang="it-IT" sz="2400" dirty="0"/>
              <a:t>Latenza EBSLN 3.5 m Sec</a:t>
            </a:r>
          </a:p>
        </p:txBody>
      </p:sp>
      <p:pic>
        <p:nvPicPr>
          <p:cNvPr id="8704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89925" y="4448175"/>
            <a:ext cx="2024063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36538"/>
            <a:ext cx="12192000" cy="709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12738" y="214313"/>
            <a:ext cx="6608762" cy="998537"/>
          </a:xfrm>
          <a:solidFill>
            <a:srgbClr val="FFFF00"/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it-IT" cap="none">
                <a:ln>
                  <a:noFill/>
                </a:ln>
                <a:solidFill>
                  <a:srgbClr val="FF0066"/>
                </a:solidFill>
                <a:latin typeface="Arial Rounded MT Bold" pitchFamily="34" charset="0"/>
              </a:rPr>
              <a:t>LOS tipo 1 o SEGMENTARIA</a:t>
            </a:r>
          </a:p>
        </p:txBody>
      </p:sp>
      <p:sp>
        <p:nvSpPr>
          <p:cNvPr id="84994" name="Line 4"/>
          <p:cNvSpPr>
            <a:spLocks noChangeShapeType="1"/>
          </p:cNvSpPr>
          <p:nvPr/>
        </p:nvSpPr>
        <p:spPr bwMode="auto">
          <a:xfrm>
            <a:off x="4014788" y="1557338"/>
            <a:ext cx="346075" cy="27305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995" name="Line 5"/>
          <p:cNvSpPr>
            <a:spLocks noChangeShapeType="1"/>
          </p:cNvSpPr>
          <p:nvPr/>
        </p:nvSpPr>
        <p:spPr bwMode="auto">
          <a:xfrm flipV="1">
            <a:off x="4338638" y="4114800"/>
            <a:ext cx="839787" cy="20002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996" name="Line 6"/>
          <p:cNvSpPr>
            <a:spLocks noChangeShapeType="1"/>
          </p:cNvSpPr>
          <p:nvPr/>
        </p:nvSpPr>
        <p:spPr bwMode="auto">
          <a:xfrm>
            <a:off x="4757738" y="1322388"/>
            <a:ext cx="790575" cy="50292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093" name="Oval 8"/>
          <p:cNvSpPr>
            <a:spLocks noChangeArrowheads="1"/>
          </p:cNvSpPr>
          <p:nvPr/>
        </p:nvSpPr>
        <p:spPr bwMode="auto">
          <a:xfrm>
            <a:off x="3644900" y="1901825"/>
            <a:ext cx="728663" cy="6191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u="none"/>
          </a:p>
        </p:txBody>
      </p:sp>
      <p:sp>
        <p:nvSpPr>
          <p:cNvPr id="89094" name="Oval 9"/>
          <p:cNvSpPr>
            <a:spLocks noChangeArrowheads="1"/>
          </p:cNvSpPr>
          <p:nvPr/>
        </p:nvSpPr>
        <p:spPr bwMode="auto">
          <a:xfrm>
            <a:off x="4740275" y="2019300"/>
            <a:ext cx="728663" cy="619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u="none"/>
          </a:p>
        </p:txBody>
      </p:sp>
      <p:sp>
        <p:nvSpPr>
          <p:cNvPr id="89095" name="Text Box 13"/>
          <p:cNvSpPr txBox="1">
            <a:spLocks noChangeArrowheads="1"/>
          </p:cNvSpPr>
          <p:nvPr/>
        </p:nvSpPr>
        <p:spPr bwMode="auto">
          <a:xfrm>
            <a:off x="563563" y="3287713"/>
            <a:ext cx="3255962" cy="36671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it-IT" u="none">
                <a:solidFill>
                  <a:srgbClr val="FF3300"/>
                </a:solidFill>
                <a:latin typeface="Arial Rounded MT Bold" pitchFamily="34" charset="0"/>
              </a:rPr>
              <a:t>RLN –NERVO RICORRENTE</a:t>
            </a:r>
          </a:p>
        </p:txBody>
      </p:sp>
      <p:sp>
        <p:nvSpPr>
          <p:cNvPr id="89096" name="Text Box 14"/>
          <p:cNvSpPr txBox="1">
            <a:spLocks noChangeArrowheads="1"/>
          </p:cNvSpPr>
          <p:nvPr/>
        </p:nvSpPr>
        <p:spPr bwMode="auto">
          <a:xfrm>
            <a:off x="5672138" y="5972175"/>
            <a:ext cx="1754187" cy="3667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it-IT" u="none">
                <a:solidFill>
                  <a:srgbClr val="FF3300"/>
                </a:solidFill>
                <a:latin typeface="Arial Rounded MT Bold" pitchFamily="34" charset="0"/>
              </a:rPr>
              <a:t>NERVO VAGO</a:t>
            </a:r>
          </a:p>
        </p:txBody>
      </p:sp>
      <p:sp>
        <p:nvSpPr>
          <p:cNvPr id="89097" name="Text Box 15"/>
          <p:cNvSpPr txBox="1">
            <a:spLocks noChangeArrowheads="1"/>
          </p:cNvSpPr>
          <p:nvPr/>
        </p:nvSpPr>
        <p:spPr bwMode="auto">
          <a:xfrm>
            <a:off x="7075488" y="2335213"/>
            <a:ext cx="4754562" cy="201453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it-IT" i="1" u="none">
                <a:solidFill>
                  <a:srgbClr val="009900"/>
                </a:solidFill>
                <a:latin typeface="Arial Rounded MT Bold" pitchFamily="34" charset="0"/>
              </a:rPr>
              <a:t>TRAUMA DIRETTO ACUTO PUNTIFORME</a:t>
            </a:r>
          </a:p>
          <a:p>
            <a:pPr defTabSz="914400"/>
            <a:endParaRPr lang="it-IT" i="1" u="none">
              <a:solidFill>
                <a:srgbClr val="009900"/>
              </a:solidFill>
              <a:latin typeface="Arial Rounded MT Bold" pitchFamily="34" charset="0"/>
            </a:endParaRPr>
          </a:p>
          <a:p>
            <a:pPr defTabSz="914400">
              <a:buFontTx/>
              <a:buChar char="•"/>
            </a:pPr>
            <a:r>
              <a:rPr lang="it-IT" i="1" u="none">
                <a:solidFill>
                  <a:srgbClr val="009900"/>
                </a:solidFill>
                <a:latin typeface="Arial Rounded MT Bold" pitchFamily="34" charset="0"/>
              </a:rPr>
              <a:t> SEZIONE</a:t>
            </a:r>
          </a:p>
          <a:p>
            <a:pPr defTabSz="914400">
              <a:buFontTx/>
              <a:buChar char="•"/>
            </a:pPr>
            <a:r>
              <a:rPr lang="it-IT" i="1" u="none">
                <a:solidFill>
                  <a:srgbClr val="009900"/>
                </a:solidFill>
                <a:latin typeface="Arial Rounded MT Bold" pitchFamily="34" charset="0"/>
              </a:rPr>
              <a:t> LEGATURA o CLIP</a:t>
            </a:r>
          </a:p>
          <a:p>
            <a:pPr defTabSz="914400">
              <a:buFontTx/>
              <a:buChar char="•"/>
            </a:pPr>
            <a:r>
              <a:rPr lang="it-IT" i="1" u="none">
                <a:solidFill>
                  <a:srgbClr val="009900"/>
                </a:solidFill>
                <a:latin typeface="Arial Rounded MT Bold" pitchFamily="34" charset="0"/>
              </a:rPr>
              <a:t> TERMICO</a:t>
            </a:r>
          </a:p>
          <a:p>
            <a:pPr defTabSz="914400">
              <a:buFontTx/>
              <a:buChar char="•"/>
            </a:pPr>
            <a:r>
              <a:rPr lang="it-IT" i="1" u="none">
                <a:solidFill>
                  <a:srgbClr val="009900"/>
                </a:solidFill>
                <a:latin typeface="Arial Rounded MT Bold" pitchFamily="34" charset="0"/>
              </a:rPr>
              <a:t> + SEVERA</a:t>
            </a:r>
          </a:p>
          <a:p>
            <a:pPr defTabSz="914400">
              <a:buFontTx/>
              <a:buChar char="•"/>
            </a:pPr>
            <a:endParaRPr lang="it-IT" i="1" u="none">
              <a:solidFill>
                <a:srgbClr val="009900"/>
              </a:solidFill>
              <a:latin typeface="Arial Rounded MT Bold" pitchFamily="34" charset="0"/>
            </a:endParaRPr>
          </a:p>
        </p:txBody>
      </p:sp>
      <p:sp>
        <p:nvSpPr>
          <p:cNvPr id="89098" name="Oval 16"/>
          <p:cNvSpPr>
            <a:spLocks noChangeArrowheads="1"/>
          </p:cNvSpPr>
          <p:nvPr/>
        </p:nvSpPr>
        <p:spPr bwMode="auto">
          <a:xfrm>
            <a:off x="4046538" y="3722688"/>
            <a:ext cx="431800" cy="3349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u="none"/>
          </a:p>
        </p:txBody>
      </p:sp>
      <p:sp>
        <p:nvSpPr>
          <p:cNvPr id="89099" name="Oval 17"/>
          <p:cNvSpPr>
            <a:spLocks noChangeArrowheads="1"/>
          </p:cNvSpPr>
          <p:nvPr/>
        </p:nvSpPr>
        <p:spPr bwMode="auto">
          <a:xfrm>
            <a:off x="4486275" y="4164013"/>
            <a:ext cx="382588" cy="3222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u="none"/>
          </a:p>
        </p:txBody>
      </p:sp>
      <p:sp>
        <p:nvSpPr>
          <p:cNvPr id="85004" name="Line 18"/>
          <p:cNvSpPr>
            <a:spLocks noChangeShapeType="1"/>
          </p:cNvSpPr>
          <p:nvPr/>
        </p:nvSpPr>
        <p:spPr bwMode="auto">
          <a:xfrm flipH="1">
            <a:off x="5530850" y="1477963"/>
            <a:ext cx="2100263" cy="989012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oval" w="med" len="med"/>
          </a:ln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005" name="Line 19"/>
          <p:cNvSpPr>
            <a:spLocks noChangeShapeType="1"/>
          </p:cNvSpPr>
          <p:nvPr/>
        </p:nvSpPr>
        <p:spPr bwMode="auto">
          <a:xfrm>
            <a:off x="2224088" y="1816100"/>
            <a:ext cx="1458912" cy="630238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oval" w="med" len="med"/>
          </a:ln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01625" y="214313"/>
            <a:ext cx="5324475" cy="1071562"/>
          </a:xfrm>
          <a:solidFill>
            <a:srgbClr val="FFFF00"/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it-IT" cap="none">
                <a:ln>
                  <a:noFill/>
                </a:ln>
                <a:solidFill>
                  <a:srgbClr val="FF0066"/>
                </a:solidFill>
                <a:latin typeface="Arial Rounded MT Bold" pitchFamily="34" charset="0"/>
              </a:rPr>
              <a:t>LOS tipo 2 o DIFFUSA</a:t>
            </a:r>
            <a:r>
              <a:rPr lang="it-IT" cap="none">
                <a:ln>
                  <a:noFill/>
                </a:ln>
              </a:rPr>
              <a:t> </a:t>
            </a:r>
          </a:p>
        </p:txBody>
      </p:sp>
      <p:sp>
        <p:nvSpPr>
          <p:cNvPr id="86018" name="Line 3"/>
          <p:cNvSpPr>
            <a:spLocks noChangeShapeType="1"/>
          </p:cNvSpPr>
          <p:nvPr/>
        </p:nvSpPr>
        <p:spPr bwMode="auto">
          <a:xfrm>
            <a:off x="4014788" y="1557338"/>
            <a:ext cx="346075" cy="285432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019" name="Line 4"/>
          <p:cNvSpPr>
            <a:spLocks noChangeShapeType="1"/>
          </p:cNvSpPr>
          <p:nvPr/>
        </p:nvSpPr>
        <p:spPr bwMode="auto">
          <a:xfrm flipV="1">
            <a:off x="4325938" y="4114800"/>
            <a:ext cx="852487" cy="26035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020" name="Line 5"/>
          <p:cNvSpPr>
            <a:spLocks noChangeShapeType="1"/>
          </p:cNvSpPr>
          <p:nvPr/>
        </p:nvSpPr>
        <p:spPr bwMode="auto">
          <a:xfrm>
            <a:off x="4757738" y="1322388"/>
            <a:ext cx="790575" cy="50292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117" name="Oval 6"/>
          <p:cNvSpPr>
            <a:spLocks noChangeArrowheads="1"/>
          </p:cNvSpPr>
          <p:nvPr/>
        </p:nvSpPr>
        <p:spPr bwMode="auto">
          <a:xfrm>
            <a:off x="3717925" y="2284413"/>
            <a:ext cx="728663" cy="619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u="none"/>
          </a:p>
        </p:txBody>
      </p:sp>
      <p:sp>
        <p:nvSpPr>
          <p:cNvPr id="90118" name="Oval 7"/>
          <p:cNvSpPr>
            <a:spLocks noChangeArrowheads="1"/>
          </p:cNvSpPr>
          <p:nvPr/>
        </p:nvSpPr>
        <p:spPr bwMode="auto">
          <a:xfrm>
            <a:off x="4752975" y="3390900"/>
            <a:ext cx="728663" cy="619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u="none"/>
          </a:p>
        </p:txBody>
      </p:sp>
      <p:sp>
        <p:nvSpPr>
          <p:cNvPr id="90119" name="Rectangle 8"/>
          <p:cNvSpPr>
            <a:spLocks noChangeArrowheads="1"/>
          </p:cNvSpPr>
          <p:nvPr/>
        </p:nvSpPr>
        <p:spPr bwMode="auto">
          <a:xfrm>
            <a:off x="6842125" y="2484438"/>
            <a:ext cx="3635375" cy="18796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it-IT" i="1" u="none">
                <a:solidFill>
                  <a:srgbClr val="009900"/>
                </a:solidFill>
                <a:latin typeface="Arial Rounded MT Bold" pitchFamily="34" charset="0"/>
              </a:rPr>
              <a:t>LESIONE DIFFUSA NON LOCALIZZABILE</a:t>
            </a:r>
          </a:p>
          <a:p>
            <a:pPr defTabSz="914400">
              <a:spcBef>
                <a:spcPct val="50000"/>
              </a:spcBef>
              <a:buFontTx/>
              <a:buChar char="•"/>
            </a:pPr>
            <a:r>
              <a:rPr lang="it-IT" i="1" u="none">
                <a:solidFill>
                  <a:srgbClr val="009900"/>
                </a:solidFill>
                <a:latin typeface="Arial Rounded MT Bold" pitchFamily="34" charset="0"/>
              </a:rPr>
              <a:t> ENDOLARINGEA</a:t>
            </a:r>
          </a:p>
          <a:p>
            <a:pPr defTabSz="914400">
              <a:spcBef>
                <a:spcPct val="50000"/>
              </a:spcBef>
              <a:buFontTx/>
              <a:buChar char="•"/>
            </a:pPr>
            <a:r>
              <a:rPr lang="it-IT" i="1" u="none">
                <a:solidFill>
                  <a:srgbClr val="009900"/>
                </a:solidFill>
                <a:latin typeface="Arial Rounded MT Bold" pitchFamily="34" charset="0"/>
              </a:rPr>
              <a:t> TRAZIONE - STIRAMENTO</a:t>
            </a:r>
          </a:p>
          <a:p>
            <a:pPr defTabSz="914400">
              <a:spcBef>
                <a:spcPct val="50000"/>
              </a:spcBef>
              <a:buFontTx/>
              <a:buChar char="•"/>
            </a:pPr>
            <a:r>
              <a:rPr lang="it-IT" i="1" u="none">
                <a:solidFill>
                  <a:srgbClr val="009900"/>
                </a:solidFill>
                <a:latin typeface="Arial Rounded MT Bold" pitchFamily="34" charset="0"/>
              </a:rPr>
              <a:t> SPESSO REVERSIBILE</a:t>
            </a:r>
            <a:endParaRPr lang="it-IT" i="1" u="none">
              <a:solidFill>
                <a:srgbClr val="CCFFCC"/>
              </a:solidFill>
            </a:endParaRPr>
          </a:p>
        </p:txBody>
      </p:sp>
      <p:sp>
        <p:nvSpPr>
          <p:cNvPr id="90120" name="Text Box 9"/>
          <p:cNvSpPr txBox="1">
            <a:spLocks noChangeArrowheads="1"/>
          </p:cNvSpPr>
          <p:nvPr/>
        </p:nvSpPr>
        <p:spPr bwMode="auto">
          <a:xfrm>
            <a:off x="563563" y="3287713"/>
            <a:ext cx="3255962" cy="36671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u="none">
                <a:solidFill>
                  <a:srgbClr val="FF0066"/>
                </a:solidFill>
                <a:latin typeface="Arial Rounded MT Bold" pitchFamily="34" charset="0"/>
              </a:rPr>
              <a:t>RLN –NERVO RICORRENTE</a:t>
            </a:r>
          </a:p>
        </p:txBody>
      </p:sp>
      <p:sp>
        <p:nvSpPr>
          <p:cNvPr id="90121" name="Text Box 10"/>
          <p:cNvSpPr txBox="1">
            <a:spLocks noChangeArrowheads="1"/>
          </p:cNvSpPr>
          <p:nvPr/>
        </p:nvSpPr>
        <p:spPr bwMode="auto">
          <a:xfrm>
            <a:off x="5662613" y="5951538"/>
            <a:ext cx="1754187" cy="36671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u="none">
                <a:solidFill>
                  <a:srgbClr val="FF0066"/>
                </a:solidFill>
                <a:latin typeface="Arial Rounded MT Bold" pitchFamily="34" charset="0"/>
              </a:rPr>
              <a:t>NERVO VAGO</a:t>
            </a:r>
          </a:p>
        </p:txBody>
      </p:sp>
      <p:sp>
        <p:nvSpPr>
          <p:cNvPr id="86026" name="Line 11"/>
          <p:cNvSpPr>
            <a:spLocks noChangeShapeType="1"/>
          </p:cNvSpPr>
          <p:nvPr/>
        </p:nvSpPr>
        <p:spPr bwMode="auto">
          <a:xfrm flipH="1">
            <a:off x="5264150" y="1544638"/>
            <a:ext cx="963613" cy="1792287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oval" w="med" len="med"/>
          </a:ln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027" name="Line 13"/>
          <p:cNvSpPr>
            <a:spLocks noChangeShapeType="1"/>
          </p:cNvSpPr>
          <p:nvPr/>
        </p:nvSpPr>
        <p:spPr bwMode="auto">
          <a:xfrm>
            <a:off x="2224088" y="1816100"/>
            <a:ext cx="1458912" cy="630238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oval" w="med" len="med"/>
          </a:ln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 descr="40%"/>
          <p:cNvSpPr>
            <a:spLocks noChangeArrowheads="1"/>
          </p:cNvSpPr>
          <p:nvPr/>
        </p:nvSpPr>
        <p:spPr bwMode="auto">
          <a:xfrm>
            <a:off x="777875" y="0"/>
            <a:ext cx="10321925" cy="6889750"/>
          </a:xfrm>
          <a:prstGeom prst="rect">
            <a:avLst/>
          </a:prstGeom>
          <a:pattFill prst="pct40">
            <a:fgClr>
              <a:srgbClr val="CCFFCC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defRPr/>
            </a:pPr>
            <a:r>
              <a:rPr lang="it-IT" sz="28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</a:rPr>
              <a:t>Standardized IONM procedure</a:t>
            </a:r>
          </a:p>
          <a:p>
            <a:pPr defTabSz="914400">
              <a:defRPr/>
            </a:pPr>
            <a:endParaRPr lang="it-IT" b="1" i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defTabSz="914400">
              <a:defRPr/>
            </a:pPr>
            <a:r>
              <a:rPr lang="it-IT" u="none">
                <a:solidFill>
                  <a:srgbClr val="FF3300"/>
                </a:solidFill>
              </a:rPr>
              <a:t>• </a:t>
            </a:r>
            <a:r>
              <a:rPr lang="it-IT" sz="2000" u="none">
                <a:solidFill>
                  <a:srgbClr val="FF3300"/>
                </a:solidFill>
                <a:latin typeface="Arial Rounded MT Bold" pitchFamily="34" charset="0"/>
              </a:rPr>
              <a:t>Structured informed consent (staged procedure in cases of LOS on the first side)</a:t>
            </a:r>
          </a:p>
          <a:p>
            <a:pPr defTabSz="914400">
              <a:defRPr/>
            </a:pPr>
            <a:endParaRPr lang="it-IT" sz="2000" u="none">
              <a:solidFill>
                <a:srgbClr val="FF3300"/>
              </a:solidFill>
              <a:latin typeface="Arial Rounded MT Bold" pitchFamily="34" charset="0"/>
            </a:endParaRPr>
          </a:p>
          <a:p>
            <a:pPr defTabSz="914400">
              <a:defRPr/>
            </a:pPr>
            <a:r>
              <a:rPr lang="it-IT" sz="2000" u="none">
                <a:solidFill>
                  <a:srgbClr val="FF3300"/>
                </a:solidFill>
                <a:latin typeface="Arial Rounded MT Bold" pitchFamily="34" charset="0"/>
              </a:rPr>
              <a:t>• Preoperative laryngeal examination (L1)</a:t>
            </a:r>
          </a:p>
          <a:p>
            <a:pPr defTabSz="914400">
              <a:defRPr/>
            </a:pPr>
            <a:endParaRPr lang="it-IT" sz="2000" u="none">
              <a:solidFill>
                <a:srgbClr val="FF3300"/>
              </a:solidFill>
              <a:latin typeface="Arial Rounded MT Bold" pitchFamily="34" charset="0"/>
            </a:endParaRPr>
          </a:p>
          <a:p>
            <a:pPr defTabSz="914400">
              <a:defRPr/>
            </a:pPr>
            <a:r>
              <a:rPr lang="it-IT" sz="2000" u="none">
                <a:solidFill>
                  <a:srgbClr val="FF3300"/>
                </a:solidFill>
                <a:latin typeface="Arial Rounded MT Bold" pitchFamily="34" charset="0"/>
              </a:rPr>
              <a:t>• Vagal stimulation before thyroid dissection (V1)</a:t>
            </a:r>
          </a:p>
          <a:p>
            <a:pPr defTabSz="914400">
              <a:defRPr/>
            </a:pPr>
            <a:endParaRPr lang="it-IT" sz="2000" u="none">
              <a:solidFill>
                <a:srgbClr val="FF3300"/>
              </a:solidFill>
              <a:latin typeface="Arial Rounded MT Bold" pitchFamily="34" charset="0"/>
            </a:endParaRPr>
          </a:p>
          <a:p>
            <a:pPr defTabSz="914400">
              <a:defRPr/>
            </a:pPr>
            <a:r>
              <a:rPr lang="it-IT" sz="2000" u="none">
                <a:solidFill>
                  <a:srgbClr val="FF3300"/>
                </a:solidFill>
                <a:latin typeface="Arial Rounded MT Bold" pitchFamily="34" charset="0"/>
              </a:rPr>
              <a:t>• RLN stimulation at initial identifi cation (R1)</a:t>
            </a:r>
          </a:p>
          <a:p>
            <a:pPr defTabSz="914400">
              <a:defRPr/>
            </a:pPr>
            <a:endParaRPr lang="it-IT" sz="2000" u="none">
              <a:solidFill>
                <a:srgbClr val="FF3300"/>
              </a:solidFill>
              <a:latin typeface="Arial Rounded MT Bold" pitchFamily="34" charset="0"/>
            </a:endParaRPr>
          </a:p>
          <a:p>
            <a:pPr defTabSz="914400">
              <a:defRPr/>
            </a:pPr>
            <a:r>
              <a:rPr lang="it-IT" sz="2000" u="none">
                <a:solidFill>
                  <a:srgbClr val="FF3300"/>
                </a:solidFill>
                <a:latin typeface="Arial Rounded MT Bold" pitchFamily="34" charset="0"/>
              </a:rPr>
              <a:t>• RLN stimulation at the end of thyroid dissection and complete hemostasis (R2)</a:t>
            </a:r>
          </a:p>
          <a:p>
            <a:pPr defTabSz="914400">
              <a:defRPr/>
            </a:pPr>
            <a:endParaRPr lang="it-IT" sz="2000" u="none">
              <a:solidFill>
                <a:srgbClr val="FF3300"/>
              </a:solidFill>
              <a:latin typeface="Arial Rounded MT Bold" pitchFamily="34" charset="0"/>
            </a:endParaRPr>
          </a:p>
          <a:p>
            <a:pPr defTabSz="914400">
              <a:defRPr/>
            </a:pPr>
            <a:r>
              <a:rPr lang="it-IT" sz="2000" u="none">
                <a:solidFill>
                  <a:srgbClr val="FF3300"/>
                </a:solidFill>
                <a:latin typeface="Arial Rounded MT Bold" pitchFamily="34" charset="0"/>
              </a:rPr>
              <a:t>• Stimulation of EBSLN at identifi cation (S1)</a:t>
            </a:r>
          </a:p>
          <a:p>
            <a:pPr defTabSz="914400">
              <a:defRPr/>
            </a:pPr>
            <a:endParaRPr lang="it-IT" sz="2000" u="none">
              <a:solidFill>
                <a:srgbClr val="FF3300"/>
              </a:solidFill>
              <a:latin typeface="Arial Rounded MT Bold" pitchFamily="34" charset="0"/>
            </a:endParaRPr>
          </a:p>
          <a:p>
            <a:pPr defTabSz="914400">
              <a:defRPr/>
            </a:pPr>
            <a:r>
              <a:rPr lang="it-IT" sz="2000" u="none">
                <a:solidFill>
                  <a:srgbClr val="FF3300"/>
                </a:solidFill>
                <a:latin typeface="Arial Rounded MT Bold" pitchFamily="34" charset="0"/>
              </a:rPr>
              <a:t>• Stimulation of EBSLN at fi nal dissection (S2)</a:t>
            </a:r>
          </a:p>
          <a:p>
            <a:pPr defTabSz="914400">
              <a:defRPr/>
            </a:pPr>
            <a:endParaRPr lang="it-IT" sz="2000" u="none">
              <a:solidFill>
                <a:srgbClr val="FF3300"/>
              </a:solidFill>
              <a:latin typeface="Arial Rounded MT Bold" pitchFamily="34" charset="0"/>
            </a:endParaRPr>
          </a:p>
          <a:p>
            <a:pPr defTabSz="914400">
              <a:defRPr/>
            </a:pPr>
            <a:r>
              <a:rPr lang="it-IT" sz="2000" u="none">
                <a:solidFill>
                  <a:srgbClr val="FF3300"/>
                </a:solidFill>
                <a:latin typeface="Arial Rounded MT Bold" pitchFamily="34" charset="0"/>
              </a:rPr>
              <a:t>• Vagal stimulation after complete thyroidectomy and hemostasis (V2)</a:t>
            </a:r>
          </a:p>
          <a:p>
            <a:pPr defTabSz="914400">
              <a:defRPr/>
            </a:pPr>
            <a:endParaRPr lang="it-IT" sz="2000" u="none">
              <a:solidFill>
                <a:srgbClr val="FF3300"/>
              </a:solidFill>
              <a:latin typeface="Arial Rounded MT Bold" pitchFamily="34" charset="0"/>
            </a:endParaRPr>
          </a:p>
          <a:p>
            <a:pPr defTabSz="914400">
              <a:defRPr/>
            </a:pPr>
            <a:r>
              <a:rPr lang="it-IT" sz="2000" u="none">
                <a:solidFill>
                  <a:srgbClr val="FF3300"/>
                </a:solidFill>
                <a:latin typeface="Arial Rounded MT Bold" pitchFamily="34" charset="0"/>
              </a:rPr>
              <a:t>• EMG documentation included in patient medical charts (V1, R1, R2, V2 for each side)</a:t>
            </a:r>
          </a:p>
          <a:p>
            <a:pPr defTabSz="914400">
              <a:defRPr/>
            </a:pPr>
            <a:endParaRPr lang="it-IT" sz="2000" u="none">
              <a:solidFill>
                <a:srgbClr val="FF3300"/>
              </a:solidFill>
              <a:latin typeface="Arial Rounded MT Bold" pitchFamily="34" charset="0"/>
            </a:endParaRPr>
          </a:p>
          <a:p>
            <a:pPr defTabSz="914400">
              <a:defRPr/>
            </a:pPr>
            <a:r>
              <a:rPr lang="it-IT" sz="2000" u="none">
                <a:solidFill>
                  <a:srgbClr val="FF3300"/>
                </a:solidFill>
                <a:latin typeface="Arial Rounded MT Bold" pitchFamily="34" charset="0"/>
              </a:rPr>
              <a:t>• Postoperative laryngeal examination (L2)</a:t>
            </a:r>
          </a:p>
        </p:txBody>
      </p:sp>
      <p:pic>
        <p:nvPicPr>
          <p:cNvPr id="91138" name="Picture 3" descr="INMS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13775" y="1397000"/>
            <a:ext cx="1885950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97650" y="344488"/>
            <a:ext cx="5410200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ctangle 2"/>
          <p:cNvSpPr>
            <a:spLocks/>
          </p:cNvSpPr>
          <p:nvPr/>
        </p:nvSpPr>
        <p:spPr bwMode="auto">
          <a:xfrm>
            <a:off x="636588" y="152400"/>
            <a:ext cx="3965575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it-IT" sz="4000" u="none">
                <a:latin typeface="Arial Rounded MT Bold" pitchFamily="34" charset="0"/>
              </a:rPr>
              <a:t>Limiti I - IONM</a:t>
            </a:r>
          </a:p>
        </p:txBody>
      </p:sp>
      <p:sp>
        <p:nvSpPr>
          <p:cNvPr id="92164" name="Rectangle 3"/>
          <p:cNvSpPr>
            <a:spLocks/>
          </p:cNvSpPr>
          <p:nvPr/>
        </p:nvSpPr>
        <p:spPr bwMode="auto">
          <a:xfrm>
            <a:off x="0" y="2066925"/>
            <a:ext cx="10131425" cy="364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85750" indent="-285750" eaLnBrk="0" hangingPunct="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it-IT" sz="2000" u="none">
                <a:latin typeface="Arial Rounded MT Bold" pitchFamily="34" charset="0"/>
              </a:rPr>
              <a:t>VALUTAZIONE FUNZIONALE DI RLN SOLO DURANTE LO STIMOLO</a:t>
            </a:r>
          </a:p>
          <a:p>
            <a:pPr marL="285750" indent="-285750" eaLnBrk="0" hangingPunct="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it-IT" sz="2000" u="none">
                <a:latin typeface="Arial Rounded MT Bold" pitchFamily="34" charset="0"/>
              </a:rPr>
              <a:t>VALUTAZIONE FUNZIONALE SOLO NEL PUNTO DI STIMOLO</a:t>
            </a:r>
          </a:p>
          <a:p>
            <a:pPr marL="285750" indent="-285750" eaLnBrk="0" hangingPunct="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endParaRPr lang="it-IT" sz="2000" u="none">
              <a:latin typeface="Arial Rounded MT Bold" pitchFamily="34" charset="0"/>
            </a:endParaRPr>
          </a:p>
          <a:p>
            <a:pPr marL="285750" indent="-285750" eaLnBrk="0" hangingPunct="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endParaRPr lang="it-IT" sz="2000" u="none">
              <a:latin typeface="Arial Rounded MT Bold" pitchFamily="34" charset="0"/>
            </a:endParaRPr>
          </a:p>
          <a:p>
            <a:pPr marL="285750" indent="-285750" eaLnBrk="0" hangingPunct="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endParaRPr lang="it-IT" sz="2000" u="none">
              <a:latin typeface="Arial Rounded MT Bold" pitchFamily="34" charset="0"/>
            </a:endParaRPr>
          </a:p>
          <a:p>
            <a:pPr marL="285750" indent="-285750" eaLnBrk="0" hangingPunct="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it-IT" sz="2000" u="none">
                <a:latin typeface="Arial Rounded MT Bold" pitchFamily="34" charset="0"/>
              </a:rPr>
              <a:t>SOFFERENZA DI RLN NELL’INTERVALLO TRA 2 STIMOLI</a:t>
            </a:r>
          </a:p>
          <a:p>
            <a:pPr marL="285750" indent="-285750" eaLnBrk="0" hangingPunct="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it-IT" sz="2000" u="none">
                <a:latin typeface="Arial Rounded MT Bold" pitchFamily="34" charset="0"/>
              </a:rPr>
              <a:t>EVENTO TUTTO o NULLA</a:t>
            </a:r>
          </a:p>
          <a:p>
            <a:pPr marL="285750" indent="-285750" eaLnBrk="0" hangingPunct="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it-IT" sz="2000" u="none">
                <a:latin typeface="Arial Rounded MT Bold" pitchFamily="34" charset="0"/>
              </a:rPr>
              <a:t>NON CONTROLLA LA SOFFERENZA DEL RLN</a:t>
            </a:r>
          </a:p>
          <a:p>
            <a:pPr marL="285750" indent="-285750" eaLnBrk="0" hangingPunct="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it-IT" sz="2000" u="none">
                <a:latin typeface="Arial Rounded MT Bold" pitchFamily="34" charset="0"/>
              </a:rPr>
              <a:t>IMPOSSIBILITA’ DI MODIFICARE LA PROCEDURA CHIRURGICA IN TEMPO REALE  MA SOLO STADIAZIONE IN 2 TEMPI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6513" y="165100"/>
            <a:ext cx="4535487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ctangle 2"/>
          <p:cNvSpPr>
            <a:spLocks/>
          </p:cNvSpPr>
          <p:nvPr/>
        </p:nvSpPr>
        <p:spPr bwMode="auto">
          <a:xfrm>
            <a:off x="398463" y="0"/>
            <a:ext cx="4243387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it-IT" sz="4000" u="none">
                <a:latin typeface="Arial Rounded MT Bold" pitchFamily="34" charset="0"/>
              </a:rPr>
              <a:t>      C-IONM</a:t>
            </a:r>
          </a:p>
        </p:txBody>
      </p:sp>
      <p:sp>
        <p:nvSpPr>
          <p:cNvPr id="93188" name="Rectangle 6"/>
          <p:cNvSpPr>
            <a:spLocks noChangeArrowheads="1"/>
          </p:cNvSpPr>
          <p:nvPr/>
        </p:nvSpPr>
        <p:spPr bwMode="auto">
          <a:xfrm>
            <a:off x="349250" y="1901825"/>
            <a:ext cx="9691688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buFontTx/>
              <a:buChar char="•"/>
            </a:pPr>
            <a:r>
              <a:rPr lang="it-IT" b="1" u="none">
                <a:latin typeface="Arial Rounded MT Bold" pitchFamily="34" charset="0"/>
              </a:rPr>
              <a:t>ESPERIENZE PRECEDENTI IN NEUROCHIRURGIA </a:t>
            </a:r>
          </a:p>
          <a:p>
            <a:pPr defTabSz="914400"/>
            <a:r>
              <a:rPr lang="it-IT" b="1" u="none">
                <a:latin typeface="Arial Rounded MT Bold" pitchFamily="34" charset="0"/>
              </a:rPr>
              <a:t>(epilessia, emicrania..etc.)</a:t>
            </a:r>
          </a:p>
          <a:p>
            <a:pPr defTabSz="914400">
              <a:buFontTx/>
              <a:buChar char="•"/>
            </a:pPr>
            <a:endParaRPr lang="it-IT" b="1" u="none">
              <a:latin typeface="Arial Rounded MT Bold" pitchFamily="34" charset="0"/>
            </a:endParaRPr>
          </a:p>
          <a:p>
            <a:pPr defTabSz="914400">
              <a:buFontTx/>
              <a:buChar char="•"/>
            </a:pPr>
            <a:r>
              <a:rPr lang="it-IT" b="1" u="none">
                <a:latin typeface="Arial Rounded MT Bold" pitchFamily="34" charset="0"/>
              </a:rPr>
              <a:t>COSTANTE MONITORAGGIO DI AMPIEZZA E LATENZA DEL VAGO</a:t>
            </a:r>
          </a:p>
          <a:p>
            <a:pPr defTabSz="914400">
              <a:buFontTx/>
              <a:buChar char="•"/>
            </a:pPr>
            <a:endParaRPr lang="it-IT" b="1" u="none">
              <a:latin typeface="Arial Rounded MT Bold" pitchFamily="34" charset="0"/>
            </a:endParaRPr>
          </a:p>
          <a:p>
            <a:pPr defTabSz="914400">
              <a:buFontTx/>
              <a:buChar char="•"/>
            </a:pPr>
            <a:r>
              <a:rPr lang="it-IT" b="1" u="none">
                <a:latin typeface="Arial Rounded MT Bold" pitchFamily="34" charset="0"/>
              </a:rPr>
              <a:t>NECESSITA’ DI POSIZIONAMENTO DI ELETTRODO SU Vago A LIVELLO DELLA      CARTILAGINE CRICOIDE</a:t>
            </a:r>
          </a:p>
          <a:p>
            <a:pPr defTabSz="914400">
              <a:buFontTx/>
              <a:buChar char="•"/>
            </a:pPr>
            <a:endParaRPr lang="it-IT" b="1" u="none">
              <a:latin typeface="Arial Rounded MT Bold" pitchFamily="34" charset="0"/>
            </a:endParaRPr>
          </a:p>
          <a:p>
            <a:pPr defTabSz="914400">
              <a:buFontTx/>
              <a:buChar char="•"/>
            </a:pPr>
            <a:r>
              <a:rPr lang="it-IT" b="1" u="none">
                <a:latin typeface="Arial Rounded MT Bold" pitchFamily="34" charset="0"/>
              </a:rPr>
              <a:t>STIMOLO DI 1 mA  x SOLO FIBRE NEURALI A e B (no stimolo alle C)</a:t>
            </a:r>
          </a:p>
          <a:p>
            <a:pPr defTabSz="914400">
              <a:buFontTx/>
              <a:buChar char="•"/>
            </a:pPr>
            <a:endParaRPr lang="it-IT" b="1" u="none">
              <a:latin typeface="Arial Rounded MT Bold" pitchFamily="34" charset="0"/>
            </a:endParaRPr>
          </a:p>
          <a:p>
            <a:pPr defTabSz="914400">
              <a:buFontTx/>
              <a:buChar char="•"/>
            </a:pPr>
            <a:r>
              <a:rPr lang="it-IT" b="1" u="none">
                <a:latin typeface="Arial Rounded MT Bold" pitchFamily="34" charset="0"/>
              </a:rPr>
              <a:t>STIMOLO CONTINUO E’ IN REALTA’ UNO STIMOLO PULSATO RIPETUTO (1Hz – 100 mSec)</a:t>
            </a:r>
          </a:p>
          <a:p>
            <a:pPr defTabSz="914400">
              <a:buFontTx/>
              <a:buChar char="•"/>
            </a:pPr>
            <a:endParaRPr lang="it-IT" b="1" u="none">
              <a:latin typeface="Arial Rounded MT Bold" pitchFamily="34" charset="0"/>
            </a:endParaRPr>
          </a:p>
          <a:p>
            <a:pPr defTabSz="914400">
              <a:buFontTx/>
              <a:buChar char="•"/>
            </a:pPr>
            <a:r>
              <a:rPr lang="it-IT" b="1" u="none">
                <a:latin typeface="Arial Rounded MT Bold" pitchFamily="34" charset="0"/>
              </a:rPr>
              <a:t>ASSENZA DI EFFETTI COLLATERALI CARDIO-POLMONARI X STIMOLO RIPETUTO DI BASSA INTENSITA’</a:t>
            </a:r>
          </a:p>
          <a:p>
            <a:pPr defTabSz="914400">
              <a:buFontTx/>
              <a:buChar char="•"/>
            </a:pPr>
            <a:endParaRPr lang="it-IT" b="1" u="none">
              <a:latin typeface="Arial Rounded MT Bold" pitchFamily="34" charset="0"/>
            </a:endParaRPr>
          </a:p>
          <a:p>
            <a:pPr defTabSz="914400">
              <a:buFontTx/>
              <a:buChar char="•"/>
            </a:pPr>
            <a:r>
              <a:rPr lang="it-IT" b="1" u="none">
                <a:latin typeface="Arial Rounded MT Bold" pitchFamily="34" charset="0"/>
              </a:rPr>
              <a:t>MODIFICA COSTANTE DELLA PROCEDURA CHIRURGICA IN TEMPO REALE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2388" y="0"/>
            <a:ext cx="57896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8" name="Text Box 8"/>
          <p:cNvSpPr txBox="1">
            <a:spLocks noChangeArrowheads="1"/>
          </p:cNvSpPr>
          <p:nvPr/>
        </p:nvSpPr>
        <p:spPr bwMode="auto">
          <a:xfrm>
            <a:off x="2746375" y="287338"/>
            <a:ext cx="184150" cy="5794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it-IT" sz="32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3468688" y="0"/>
            <a:ext cx="2951162" cy="1066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32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VIA SUPERIORE</a:t>
            </a:r>
          </a:p>
        </p:txBody>
      </p:sp>
      <p:sp>
        <p:nvSpPr>
          <p:cNvPr id="153607" name="Text Box 7"/>
          <p:cNvSpPr txBox="1">
            <a:spLocks noChangeArrowheads="1"/>
          </p:cNvSpPr>
          <p:nvPr/>
        </p:nvSpPr>
        <p:spPr bwMode="auto">
          <a:xfrm>
            <a:off x="9829800" y="0"/>
            <a:ext cx="2576513" cy="1066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32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VIA INFERIORE</a:t>
            </a:r>
          </a:p>
        </p:txBody>
      </p:sp>
      <p:pic>
        <p:nvPicPr>
          <p:cNvPr id="73733" name="Picture 9" descr="DSCN167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06675" y="1050925"/>
            <a:ext cx="9183688" cy="580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10" descr="IMG_073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492500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00" y="0"/>
            <a:ext cx="5842000" cy="357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4" name="Immagin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17863"/>
            <a:ext cx="6334125" cy="364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5" name="Immagin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45238" y="3287713"/>
            <a:ext cx="5846762" cy="357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6" name="Text Box 7"/>
          <p:cNvSpPr txBox="1">
            <a:spLocks noChangeArrowheads="1"/>
          </p:cNvSpPr>
          <p:nvPr/>
        </p:nvSpPr>
        <p:spPr bwMode="auto">
          <a:xfrm>
            <a:off x="5851525" y="6342063"/>
            <a:ext cx="1022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it-IT" u="none"/>
              <a:t>C-IONM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6432550" y="1252538"/>
            <a:ext cx="1131888" cy="457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it-IT" sz="2400" u="none">
                <a:solidFill>
                  <a:srgbClr val="9999FF"/>
                </a:solidFill>
              </a:rPr>
              <a:t>VIDEO</a:t>
            </a:r>
          </a:p>
        </p:txBody>
      </p:sp>
      <p:pic>
        <p:nvPicPr>
          <p:cNvPr id="95238" name="Picture 9" descr="IMG_018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6316663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5" descr="NERVO VA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59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8138" y="0"/>
            <a:ext cx="67738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69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0613" y="0"/>
            <a:ext cx="60213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8" descr="978-3-319-27727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9388" y="2454275"/>
            <a:ext cx="2027237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4" name="Text Box 7"/>
          <p:cNvSpPr txBox="1">
            <a:spLocks noChangeArrowheads="1"/>
          </p:cNvSpPr>
          <p:nvPr/>
        </p:nvSpPr>
        <p:spPr bwMode="auto">
          <a:xfrm>
            <a:off x="0" y="0"/>
            <a:ext cx="1979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it-IT" sz="2400" b="1" u="none"/>
              <a:t>ANTERIORE</a:t>
            </a:r>
          </a:p>
        </p:txBody>
      </p:sp>
      <p:sp>
        <p:nvSpPr>
          <p:cNvPr id="97285" name="Text Box 8"/>
          <p:cNvSpPr txBox="1">
            <a:spLocks noChangeArrowheads="1"/>
          </p:cNvSpPr>
          <p:nvPr/>
        </p:nvSpPr>
        <p:spPr bwMode="auto">
          <a:xfrm>
            <a:off x="6203950" y="0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u="none"/>
              <a:t>LATERALE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3"/>
          <p:cNvSpPr>
            <a:spLocks noGrp="1"/>
          </p:cNvSpPr>
          <p:nvPr>
            <p:ph type="body" idx="4294967295"/>
          </p:nvPr>
        </p:nvSpPr>
        <p:spPr>
          <a:xfrm>
            <a:off x="685800" y="2598738"/>
            <a:ext cx="10131425" cy="3649662"/>
          </a:xfrm>
        </p:spPr>
        <p:txBody>
          <a:bodyPr/>
          <a:lstStyle/>
          <a:p>
            <a:r>
              <a:rPr lang="it-IT" sz="2400" dirty="0">
                <a:latin typeface="Arial Rounded MT Bold" pitchFamily="34" charset="0"/>
              </a:rPr>
              <a:t>EVENTI SENTINELLA DI SOFFERENZA NEURALE – COMBINED EVENTS</a:t>
            </a:r>
          </a:p>
          <a:p>
            <a:r>
              <a:rPr lang="it-IT" sz="2400" dirty="0">
                <a:latin typeface="Arial Rounded MT Bold" pitchFamily="34" charset="0"/>
              </a:rPr>
              <a:t>VALORE  SENTINELLA DI AMPIEZZA &lt; DEL 50 % DALLA INIZIALE BASELINE</a:t>
            </a:r>
          </a:p>
          <a:p>
            <a:r>
              <a:rPr lang="it-IT" sz="2400" dirty="0">
                <a:latin typeface="Arial Rounded MT Bold" pitchFamily="34" charset="0"/>
              </a:rPr>
              <a:t>VALORE SENTINELLA DI LATENZA &gt; DEL 10%  DALLA INIZIALE BASELINE</a:t>
            </a:r>
          </a:p>
          <a:p>
            <a:r>
              <a:rPr lang="it-IT" sz="2400" dirty="0">
                <a:latin typeface="Arial Rounded MT Bold" pitchFamily="34" charset="0"/>
              </a:rPr>
              <a:t>LOS  = AMPIEZZA &lt; 100 </a:t>
            </a:r>
            <a:r>
              <a:rPr lang="it-IT" sz="2400" dirty="0" err="1">
                <a:latin typeface="Arial Rounded MT Bold" pitchFamily="34" charset="0"/>
              </a:rPr>
              <a:t>micronV</a:t>
            </a:r>
            <a:endParaRPr lang="it-IT" sz="2400" dirty="0">
              <a:latin typeface="Arial Rounded MT Bold" pitchFamily="34" charset="0"/>
            </a:endParaRPr>
          </a:p>
          <a:p>
            <a:r>
              <a:rPr lang="it-IT" sz="2400" dirty="0">
                <a:latin typeface="Arial Rounded MT Bold" pitchFamily="34" charset="0"/>
              </a:rPr>
              <a:t>COMBINED EVENTS SONO REVERSIBILI NEL 80% DEI CASI</a:t>
            </a:r>
          </a:p>
          <a:p>
            <a:endParaRPr lang="it-IT" sz="2400" dirty="0">
              <a:latin typeface="Arial Rounded MT Bold" pitchFamily="34" charset="0"/>
            </a:endParaRPr>
          </a:p>
          <a:p>
            <a:endParaRPr lang="it-IT" dirty="0"/>
          </a:p>
        </p:txBody>
      </p:sp>
      <p:sp>
        <p:nvSpPr>
          <p:cNvPr id="100354" name="Rectangle 2"/>
          <p:cNvSpPr>
            <a:spLocks/>
          </p:cNvSpPr>
          <p:nvPr/>
        </p:nvSpPr>
        <p:spPr bwMode="auto">
          <a:xfrm>
            <a:off x="1027113" y="677863"/>
            <a:ext cx="10131425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it-IT" sz="3600" u="none">
                <a:solidFill>
                  <a:srgbClr val="FF3300"/>
                </a:solidFill>
                <a:latin typeface="Arial Rounded MT Bold" pitchFamily="34" charset="0"/>
              </a:rPr>
              <a:t>PARAMETRI  EMG – CIONM - RLN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4" descr="piano ricorren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19113" y="0"/>
            <a:ext cx="65341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8675" y="0"/>
            <a:ext cx="6283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7" descr="images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0800" y="222250"/>
            <a:ext cx="11557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Oval 5"/>
          <p:cNvSpPr>
            <a:spLocks noChangeArrowheads="1"/>
          </p:cNvSpPr>
          <p:nvPr/>
        </p:nvSpPr>
        <p:spPr bwMode="auto">
          <a:xfrm>
            <a:off x="7821613" y="3001963"/>
            <a:ext cx="790575" cy="6302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u="none"/>
          </a:p>
        </p:txBody>
      </p:sp>
      <p:sp>
        <p:nvSpPr>
          <p:cNvPr id="71685" name="Line 7"/>
          <p:cNvSpPr>
            <a:spLocks noChangeShapeType="1"/>
          </p:cNvSpPr>
          <p:nvPr/>
        </p:nvSpPr>
        <p:spPr bwMode="auto">
          <a:xfrm>
            <a:off x="7377113" y="2322513"/>
            <a:ext cx="581025" cy="71755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8" name="Text Box 8"/>
          <p:cNvSpPr txBox="1">
            <a:spLocks noChangeArrowheads="1"/>
          </p:cNvSpPr>
          <p:nvPr/>
        </p:nvSpPr>
        <p:spPr bwMode="auto">
          <a:xfrm>
            <a:off x="6988175" y="1746250"/>
            <a:ext cx="52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it-IT" u="none">
                <a:solidFill>
                  <a:srgbClr val="FF0066"/>
                </a:solidFill>
              </a:rPr>
              <a:t>NO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57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2" name="Text Box 9"/>
          <p:cNvSpPr txBox="1">
            <a:spLocks noChangeArrowheads="1"/>
          </p:cNvSpPr>
          <p:nvPr/>
        </p:nvSpPr>
        <p:spPr bwMode="auto">
          <a:xfrm>
            <a:off x="5827713" y="373063"/>
            <a:ext cx="6008687" cy="64135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it-IT" sz="3600" u="none">
                <a:solidFill>
                  <a:srgbClr val="0000FF"/>
                </a:solidFill>
                <a:latin typeface="Arial Rounded MT Bold" pitchFamily="34" charset="0"/>
              </a:rPr>
              <a:t>DISSEZIONE CAPSULARE</a:t>
            </a:r>
          </a:p>
        </p:txBody>
      </p:sp>
      <p:pic>
        <p:nvPicPr>
          <p:cNvPr id="76803" name="Picture 11" descr="LOUP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97675" y="1985963"/>
            <a:ext cx="4672013" cy="270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05605" y="5669859"/>
            <a:ext cx="995090" cy="7435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 Box 3"/>
          <p:cNvSpPr txBox="1">
            <a:spLocks noChangeArrowheads="1"/>
          </p:cNvSpPr>
          <p:nvPr/>
        </p:nvSpPr>
        <p:spPr bwMode="auto">
          <a:xfrm>
            <a:off x="196850" y="5413375"/>
            <a:ext cx="117998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it-IT" sz="2800" b="1" i="1" u="none">
                <a:solidFill>
                  <a:srgbClr val="FF3300"/>
                </a:solidFill>
                <a:latin typeface="Arial Rounded MT Bold" pitchFamily="34" charset="0"/>
              </a:rPr>
              <a:t>Scandinavian Quality Register : solo il 10 % delle lesioni sul RLN sono segnalate come possibili dalla impressione visiva del chirurgo</a:t>
            </a:r>
          </a:p>
        </p:txBody>
      </p:sp>
      <p:pic>
        <p:nvPicPr>
          <p:cNvPr id="77826" name="Picture 11" descr="LOUP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600" y="330200"/>
            <a:ext cx="4672013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603250" y="4303713"/>
            <a:ext cx="10874375" cy="64135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/>
            <a:r>
              <a:rPr lang="it-IT" sz="3600" b="1">
                <a:solidFill>
                  <a:srgbClr val="FF3300"/>
                </a:solidFill>
                <a:latin typeface="Arial Rounded MT Bold" pitchFamily="34" charset="0"/>
              </a:rPr>
              <a:t>RLN ANAT. INTEGRO = RLN FUNZIONANTE ?</a:t>
            </a:r>
          </a:p>
        </p:txBody>
      </p:sp>
      <p:pic>
        <p:nvPicPr>
          <p:cNvPr id="7782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5863" y="160338"/>
            <a:ext cx="4792662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5" name="AutoShape 7"/>
          <p:cNvSpPr>
            <a:spLocks noChangeArrowheads="1"/>
          </p:cNvSpPr>
          <p:nvPr/>
        </p:nvSpPr>
        <p:spPr bwMode="auto">
          <a:xfrm>
            <a:off x="8135938" y="2266950"/>
            <a:ext cx="406400" cy="295275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215900" y="227013"/>
            <a:ext cx="5127625" cy="1455737"/>
          </a:xfrm>
          <a:solidFill>
            <a:srgbClr val="FFFFCC"/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b="1" i="1" u="sng" cap="none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RAZIONALE -  IONM</a:t>
            </a:r>
          </a:p>
        </p:txBody>
      </p:sp>
      <p:sp>
        <p:nvSpPr>
          <p:cNvPr id="74754" name="Rectangle 3"/>
          <p:cNvSpPr>
            <a:spLocks noGrp="1"/>
          </p:cNvSpPr>
          <p:nvPr>
            <p:ph type="body" idx="4294967295"/>
          </p:nvPr>
        </p:nvSpPr>
        <p:spPr>
          <a:xfrm>
            <a:off x="919163" y="2032000"/>
            <a:ext cx="10131425" cy="5265738"/>
          </a:xfrm>
        </p:spPr>
        <p:txBody>
          <a:bodyPr/>
          <a:lstStyle/>
          <a:p>
            <a:pPr>
              <a:defRPr/>
            </a:pPr>
            <a:r>
              <a:rPr lang="it-IT" sz="2400" i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DA UNA NECESSITA’ DI IDENTIFICAZIONE ANATOMICA AD UNA NECESSITA’ DI IDENTIFICAZIONE SIA ANATOMICA CHE FUNZIONALE</a:t>
            </a:r>
          </a:p>
          <a:p>
            <a:pPr>
              <a:defRPr/>
            </a:pPr>
            <a:r>
              <a:rPr lang="it-IT" sz="2400" i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LA TECNOLOGIA APPLICATA ALLA CHIRURGIA HA CHIARITO L’ANATOMIA E LA FUNZIONE DEI NERVI.</a:t>
            </a:r>
          </a:p>
          <a:p>
            <a:pPr>
              <a:defRPr/>
            </a:pPr>
            <a:r>
              <a:rPr lang="it-IT" sz="2400" i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MENTRE FINO AL 1980 (GACEK) SI RITENEVA CHE LA BRANCA ANTERIORE = FUNZIONE ADDUTTORIA E BRANCA POSTERIORE = FUNZIONE ABDUTTORIA con IONM 2.0 LA BRANCA ANTERIORE = TUTTA LA FUNZIONE MOTORIA (SERPELL, KANDIL..e altri) </a:t>
            </a:r>
          </a:p>
          <a:p>
            <a:pPr>
              <a:buFont typeface="Arial" charset="0"/>
              <a:buNone/>
              <a:defRPr/>
            </a:pPr>
            <a:endParaRPr lang="it-IT" sz="2400" i="1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Rounded MT Bold" pitchFamily="34" charset="0"/>
            </a:endParaRPr>
          </a:p>
          <a:p>
            <a:pPr>
              <a:buFont typeface="Arial" charset="0"/>
              <a:buNone/>
              <a:defRPr/>
            </a:pPr>
            <a:r>
              <a:rPr lang="it-IT" sz="1400"/>
              <a:t>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10131425" cy="1455738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it-IT" cap="none">
                <a:ln>
                  <a:noFill/>
                </a:ln>
                <a:solidFill>
                  <a:srgbClr val="FF3300"/>
                </a:solidFill>
                <a:latin typeface="Arial Rounded MT Bold" pitchFamily="34" charset="0"/>
              </a:rPr>
              <a:t>Storia - IONM</a:t>
            </a:r>
          </a:p>
        </p:txBody>
      </p:sp>
      <p:sp>
        <p:nvSpPr>
          <p:cNvPr id="79874" name="Rectangle 3"/>
          <p:cNvSpPr>
            <a:spLocks noGrp="1"/>
          </p:cNvSpPr>
          <p:nvPr>
            <p:ph type="body" idx="4294967295"/>
          </p:nvPr>
        </p:nvSpPr>
        <p:spPr>
          <a:xfrm>
            <a:off x="1068388" y="1103313"/>
            <a:ext cx="10836275" cy="3649662"/>
          </a:xfrm>
        </p:spPr>
        <p:txBody>
          <a:bodyPr/>
          <a:lstStyle/>
          <a:p>
            <a:r>
              <a:rPr lang="it-IT">
                <a:latin typeface="Arial Rounded MT Bold" pitchFamily="34" charset="0"/>
              </a:rPr>
              <a:t>1966 – Shedd e Durhan – Yale University – Stimolo elettrico e risposta RLN nel cane con registrazione endolaringea</a:t>
            </a:r>
          </a:p>
          <a:p>
            <a:r>
              <a:rPr lang="it-IT">
                <a:latin typeface="Arial Rounded MT Bold" pitchFamily="34" charset="0"/>
              </a:rPr>
              <a:t>1970 – Riddell – Stimolo di RLN e verifica mediante palapazione laringea in ampia casistica</a:t>
            </a:r>
          </a:p>
          <a:p>
            <a:r>
              <a:rPr lang="it-IT">
                <a:latin typeface="Arial Rounded MT Bold" pitchFamily="34" charset="0"/>
              </a:rPr>
              <a:t>1993-1997  – Elettrodi di superficie su tubo endotracheale</a:t>
            </a:r>
          </a:p>
          <a:p>
            <a:r>
              <a:rPr lang="it-IT">
                <a:latin typeface="Arial Rounded MT Bold" pitchFamily="34" charset="0"/>
              </a:rPr>
              <a:t>2006 – Costituzione del International Neural Monitoring Study Group (INMSG)</a:t>
            </a:r>
          </a:p>
          <a:p>
            <a:r>
              <a:rPr lang="it-IT">
                <a:latin typeface="Arial Rounded MT Bold" pitchFamily="34" charset="0"/>
              </a:rPr>
              <a:t>2007 – Lamadé – Introduzione del monitoraggio continuo o CIONM</a:t>
            </a:r>
          </a:p>
          <a:p>
            <a:r>
              <a:rPr lang="it-IT">
                <a:latin typeface="Arial Rounded MT Bold" pitchFamily="34" charset="0"/>
              </a:rPr>
              <a:t>2010 – IONM è considerato presidio “standard of care” per Tiroidectomia in Germania</a:t>
            </a:r>
          </a:p>
          <a:p>
            <a:r>
              <a:rPr lang="it-IT">
                <a:latin typeface="Arial Rounded MT Bold" pitchFamily="34" charset="0"/>
              </a:rPr>
              <a:t>2011 – Standardizzazione e linee guida per IONM </a:t>
            </a:r>
          </a:p>
          <a:p>
            <a:r>
              <a:rPr lang="it-IT">
                <a:latin typeface="Arial Rounded MT Bold" pitchFamily="34" charset="0"/>
              </a:rPr>
              <a:t>2015 – First World Congress of Neural Monitoring in Thyroid and Parathyroid Surgery</a:t>
            </a:r>
          </a:p>
        </p:txBody>
      </p:sp>
      <p:pic>
        <p:nvPicPr>
          <p:cNvPr id="79875" name="Picture 5" descr="ims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2513" y="4748213"/>
            <a:ext cx="97663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68563"/>
            <a:ext cx="842645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" y="392113"/>
            <a:ext cx="7099300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70750" y="0"/>
            <a:ext cx="4921250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20100" y="2473325"/>
            <a:ext cx="4100513" cy="438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088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9775" y="0"/>
            <a:ext cx="5102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e">
  <a:themeElements>
    <a:clrScheme name="Celestiale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4061</TotalTime>
  <Words>691</Words>
  <Application>Microsoft Office PowerPoint</Application>
  <PresentationFormat>Personalizzato</PresentationFormat>
  <Paragraphs>113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4" baseType="lpstr">
      <vt:lpstr>Celestiale</vt:lpstr>
      <vt:lpstr>Diapositiva 1</vt:lpstr>
      <vt:lpstr>Diapositiva 2</vt:lpstr>
      <vt:lpstr>Diapositiva 3</vt:lpstr>
      <vt:lpstr>Diapositiva 4</vt:lpstr>
      <vt:lpstr>Diapositiva 5</vt:lpstr>
      <vt:lpstr>RAZIONALE -  IONM</vt:lpstr>
      <vt:lpstr>Storia - IONM</vt:lpstr>
      <vt:lpstr>Diapositiva 8</vt:lpstr>
      <vt:lpstr>Diapositiva 9</vt:lpstr>
      <vt:lpstr>Diapositiva 10</vt:lpstr>
      <vt:lpstr>Razionale IONM in Chirurgia Tiroidea</vt:lpstr>
      <vt:lpstr>PARAMETRI  EMG – IONM - RLN</vt:lpstr>
      <vt:lpstr>Diapositiva 13</vt:lpstr>
      <vt:lpstr>LOS tipo 1 o SEGMENTARIA</vt:lpstr>
      <vt:lpstr>LOS tipo 2 o DIFFUSA 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CHIRURGIA TIROIDEA 2.0</dc:title>
  <dc:creator>utente</dc:creator>
  <cp:lastModifiedBy>Filippo</cp:lastModifiedBy>
  <cp:revision>273</cp:revision>
  <dcterms:created xsi:type="dcterms:W3CDTF">2016-05-01T09:36:04Z</dcterms:created>
  <dcterms:modified xsi:type="dcterms:W3CDTF">2016-11-22T22:27:38Z</dcterms:modified>
</cp:coreProperties>
</file>