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5"/>
  </p:notesMasterIdLst>
  <p:sldIdLst>
    <p:sldId id="342" r:id="rId2"/>
    <p:sldId id="359" r:id="rId3"/>
    <p:sldId id="348" r:id="rId4"/>
    <p:sldId id="360" r:id="rId5"/>
    <p:sldId id="313" r:id="rId6"/>
    <p:sldId id="282" r:id="rId7"/>
    <p:sldId id="287" r:id="rId8"/>
    <p:sldId id="292" r:id="rId9"/>
    <p:sldId id="295" r:id="rId10"/>
    <p:sldId id="291" r:id="rId11"/>
    <p:sldId id="294" r:id="rId12"/>
    <p:sldId id="288" r:id="rId13"/>
    <p:sldId id="296" r:id="rId14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EBEE"/>
    <a:srgbClr val="0000FF"/>
    <a:srgbClr val="FF3300"/>
    <a:srgbClr val="FF0066"/>
    <a:srgbClr val="FFFFCC"/>
    <a:srgbClr val="336600"/>
    <a:srgbClr val="00FF00"/>
    <a:srgbClr val="FF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957" autoAdjust="0"/>
  </p:normalViewPr>
  <p:slideViewPr>
    <p:cSldViewPr snapToGrid="0">
      <p:cViewPr varScale="1">
        <p:scale>
          <a:sx n="79" d="100"/>
          <a:sy n="79" d="100"/>
        </p:scale>
        <p:origin x="-22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pPr>
              <a:defRPr/>
            </a:pPr>
            <a:fld id="{C7079B8F-C839-4410-B6C8-D84B37AB50BD}" type="datetimeFigureOut">
              <a:rPr lang="it-IT"/>
              <a:pPr>
                <a:defRPr/>
              </a:pPr>
              <a:t>22/11/2016</a:t>
            </a:fld>
            <a:endParaRPr lang="it-IT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effectLst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effectLst/>
              </a:defRPr>
            </a:lvl1pPr>
          </a:lstStyle>
          <a:p>
            <a:pPr>
              <a:defRPr/>
            </a:pPr>
            <a:fld id="{75344C11-2F8C-4148-AEBE-FF0B70E5DC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Title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/>
          <a:lstStyle>
            <a:lvl1pPr algn="r">
              <a:defRPr sz="4800">
                <a:effectLst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863" y="5870575"/>
            <a:ext cx="1600200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FDAF4-2C4E-4E37-9D91-C0B318EABD55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5870575"/>
            <a:ext cx="4894263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9263" y="5870575"/>
            <a:ext cx="550862" cy="3778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DD7D-B170-426E-B920-BCD06403505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8099A-3507-4BF7-B3DE-4AC9746534FD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3DB52-944F-43E9-B1C6-69532D1145C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/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811A0-4457-4FBC-B9EB-CD34CABF8772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2905-E91D-48D0-9E92-C4D5F132E05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4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u="none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10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u="none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2404F-AE23-4A31-B9DE-47AF883F2BB4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D3FE-1C9C-486A-A8D1-9ED47CA4AE18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/>
          <a:lstStyle>
            <a:lvl1pPr algn="l">
              <a:defRPr sz="3200" b="0" cap="none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463B3-6C96-48A7-A869-F301FF9DDA55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74D58-D519-4AF7-A3EF-C79618A3018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237788" y="2743200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u="none" dirty="0">
                <a:effectLst/>
                <a:latin typeface="+mn-lt"/>
                <a:cs typeface="+mn-cs"/>
              </a:rPr>
              <a:t>”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488950" y="82391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u="none" dirty="0">
                <a:effectLst/>
                <a:latin typeface="+mn-lt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/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EE171-A8B2-4FE7-8C12-9C07C97BEEB5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49626-B727-4C24-837C-72491FD2C98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/>
          <a:lstStyle>
            <a:lvl1pPr>
              <a:defRPr lang="en-US" b="0" dirty="0"/>
            </a:lvl1pPr>
          </a:lstStyle>
          <a:p>
            <a:pPr lvl="0"/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7EB69-A3DC-4501-B421-AC6D01A65657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2EC0-EE2E-4D78-8E7B-59FFB677B69F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5E4F6-0086-4029-95DB-F118799D4C41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C986-3A72-4EC9-8ABF-CC5AE663BBA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B36DE-8D91-44A5-BFA3-DB671C5772D1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9FDAE-D8AB-4B21-969C-55028005074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BA60B-70BD-4B44-97AF-B864B9F75ADB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AA4910-6405-4969-BADC-2C569FDA7E81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098F4-2F89-42C3-BFA5-0D9743426C05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C4DF2-D986-42B3-9686-FB7BE81A5139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DA20A-9C6A-4331-AEE3-504A87384BE0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384DA-96A4-4F8C-8209-0485F7DF5AC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dirty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EA1F7-C93F-43DF-94C7-D5C506E325A5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8091F-314E-42B8-92F6-EEC58DEEAAB5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D4811-15C0-4C39-8039-3F941EDFC442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579CB-0514-4D1B-8650-27B8B687D77D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E2443-535D-4511-916B-F8F6E6D083F8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D6280-FD2F-4297-AF7E-A3AD1CFDCCB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E0D92-455F-4F6B-92BA-E801CF7B1195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8597-E4FE-43FE-B0B2-AFA2DD9D2AD0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Celestia-R1---OverlayContentH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 noProof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FE1F4-D1A0-4101-9818-CE55DA828997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0718F-C0FB-4916-AF95-C2795C93F19B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10131425" cy="14557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2141538"/>
            <a:ext cx="10131425" cy="364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963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u="none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AD89DB8B-3C3E-4F0A-97DE-A376F271C59C}" type="datetimeFigureOut">
              <a:rPr lang="en-US"/>
              <a:pPr>
                <a:defRPr/>
              </a:pPr>
              <a:t>11/22/2016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96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 i="0" u="none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363" y="5870575"/>
            <a:ext cx="550862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 i="0" u="none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58FED290-746B-490B-ACBB-A7175D1BB6E3}" type="slidenum">
              <a:rPr lang="en-US"/>
              <a:pPr>
                <a:defRPr/>
              </a:pPr>
              <a:t>‹N›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34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ransition spd="med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 cap="all">
          <a:ln w="3175" cmpd="sng">
            <a:noFill/>
          </a:ln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Light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0"/>
        </a:spcBef>
        <a:spcAft>
          <a:spcPts val="1000"/>
        </a:spcAft>
        <a:buClr>
          <a:schemeClr val="tx1"/>
        </a:buClr>
        <a:buSzPct val="100000"/>
        <a:buFont typeface="Arial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ncbi.nlm.nih.gov/pmc/articles/PMC3077200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ncbi.nlm.nih.gov/pmc/articles/PMC3077200/figure/Fig6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6" name="Picture 8" descr="978-3-319-2772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30263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7" name="Text Box 6"/>
          <p:cNvSpPr txBox="1">
            <a:spLocks noChangeArrowheads="1"/>
          </p:cNvSpPr>
          <p:nvPr/>
        </p:nvSpPr>
        <p:spPr bwMode="auto">
          <a:xfrm>
            <a:off x="6802438" y="2944813"/>
            <a:ext cx="2241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u="none">
                <a:solidFill>
                  <a:srgbClr val="FF0066"/>
                </a:solidFill>
              </a:rPr>
              <a:t>COMBINED EVENT</a:t>
            </a:r>
          </a:p>
        </p:txBody>
      </p:sp>
      <p:sp>
        <p:nvSpPr>
          <p:cNvPr id="98308" name="Rectangle 9"/>
          <p:cNvSpPr>
            <a:spLocks noChangeArrowheads="1"/>
          </p:cNvSpPr>
          <p:nvPr/>
        </p:nvSpPr>
        <p:spPr bwMode="auto">
          <a:xfrm>
            <a:off x="2528888" y="5581650"/>
            <a:ext cx="2381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u="none">
                <a:solidFill>
                  <a:srgbClr val="FF0066"/>
                </a:solidFill>
              </a:rPr>
              <a:t>LOS - TRANSITORIA</a:t>
            </a:r>
          </a:p>
        </p:txBody>
      </p:sp>
      <p:sp>
        <p:nvSpPr>
          <p:cNvPr id="98309" name="Rectangle 10"/>
          <p:cNvSpPr>
            <a:spLocks noChangeArrowheads="1"/>
          </p:cNvSpPr>
          <p:nvPr/>
        </p:nvSpPr>
        <p:spPr bwMode="auto">
          <a:xfrm>
            <a:off x="8745538" y="5173663"/>
            <a:ext cx="2432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u="none">
                <a:solidFill>
                  <a:srgbClr val="FF0066"/>
                </a:solidFill>
              </a:rPr>
              <a:t>LOS - PERSISTENTE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526463" cy="6858000"/>
          </a:xfrm>
          <a:prstGeom prst="rect">
            <a:avLst/>
          </a:prstGeom>
          <a:noFill/>
          <a:ln w="412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8546" name="AutoShape 7"/>
          <p:cNvSpPr>
            <a:spLocks noChangeArrowheads="1"/>
          </p:cNvSpPr>
          <p:nvPr/>
        </p:nvSpPr>
        <p:spPr bwMode="auto">
          <a:xfrm>
            <a:off x="3992563" y="2346325"/>
            <a:ext cx="914400" cy="914400"/>
          </a:xfrm>
          <a:prstGeom prst="octagon">
            <a:avLst>
              <a:gd name="adj" fmla="val 29287"/>
            </a:avLst>
          </a:prstGeom>
          <a:noFill/>
          <a:ln w="603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 u="none"/>
          </a:p>
        </p:txBody>
      </p:sp>
      <p:sp>
        <p:nvSpPr>
          <p:cNvPr id="108547" name="Rectangle 8"/>
          <p:cNvSpPr>
            <a:spLocks noChangeArrowheads="1"/>
          </p:cNvSpPr>
          <p:nvPr/>
        </p:nvSpPr>
        <p:spPr bwMode="auto">
          <a:xfrm>
            <a:off x="8820150" y="1338263"/>
            <a:ext cx="3371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u="none">
                <a:solidFill>
                  <a:srgbClr val="FF3300"/>
                </a:solidFill>
                <a:latin typeface="Arial Rounded MT Bold" pitchFamily="34" charset="0"/>
              </a:rPr>
              <a:t>SPAZIO o TRIANGOLO DI</a:t>
            </a:r>
          </a:p>
          <a:p>
            <a:r>
              <a:rPr lang="it-IT" u="none">
                <a:solidFill>
                  <a:srgbClr val="FF3300"/>
                </a:solidFill>
                <a:latin typeface="Arial Rounded MT Bold" pitchFamily="34" charset="0"/>
              </a:rPr>
              <a:t>JOLLS</a:t>
            </a:r>
          </a:p>
        </p:txBody>
      </p:sp>
      <p:sp>
        <p:nvSpPr>
          <p:cNvPr id="108548" name="Rectangle 9"/>
          <p:cNvSpPr>
            <a:spLocks noChangeArrowheads="1"/>
          </p:cNvSpPr>
          <p:nvPr/>
        </p:nvSpPr>
        <p:spPr bwMode="auto">
          <a:xfrm>
            <a:off x="8666163" y="2987675"/>
            <a:ext cx="352583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u="none">
                <a:solidFill>
                  <a:srgbClr val="FF3300"/>
                </a:solidFill>
                <a:latin typeface="Arial Rounded MT Bold" pitchFamily="34" charset="0"/>
              </a:rPr>
              <a:t>TRIANGOLO STERNO-TIROIDO-LARINGEO definito</a:t>
            </a:r>
          </a:p>
          <a:p>
            <a:r>
              <a:rPr lang="it-IT">
                <a:solidFill>
                  <a:srgbClr val="FF3300"/>
                </a:solidFill>
                <a:latin typeface="Arial Rounded MT Bold" pitchFamily="34" charset="0"/>
              </a:rPr>
              <a:t>Medialmente </a:t>
            </a:r>
            <a:r>
              <a:rPr lang="it-IT" u="none">
                <a:solidFill>
                  <a:srgbClr val="FF3300"/>
                </a:solidFill>
                <a:latin typeface="Arial Rounded MT Bold" pitchFamily="34" charset="0"/>
              </a:rPr>
              <a:t>da m. costrittore inferiore e critiorideo</a:t>
            </a:r>
          </a:p>
          <a:p>
            <a:r>
              <a:rPr lang="it-IT">
                <a:solidFill>
                  <a:srgbClr val="FF3300"/>
                </a:solidFill>
                <a:latin typeface="Arial Rounded MT Bold" pitchFamily="34" charset="0"/>
              </a:rPr>
              <a:t>Lateralmente</a:t>
            </a:r>
            <a:r>
              <a:rPr lang="it-IT" u="none">
                <a:solidFill>
                  <a:srgbClr val="FF3300"/>
                </a:solidFill>
                <a:latin typeface="Arial Rounded MT Bold" pitchFamily="34" charset="0"/>
              </a:rPr>
              <a:t> dal polo tiroideo superiore</a:t>
            </a:r>
          </a:p>
          <a:p>
            <a:r>
              <a:rPr lang="it-IT">
                <a:solidFill>
                  <a:srgbClr val="FF3300"/>
                </a:solidFill>
                <a:latin typeface="Arial Rounded MT Bold" pitchFamily="34" charset="0"/>
              </a:rPr>
              <a:t>Anteriormente</a:t>
            </a:r>
            <a:r>
              <a:rPr lang="it-IT" u="none">
                <a:solidFill>
                  <a:srgbClr val="FF3300"/>
                </a:solidFill>
                <a:latin typeface="Arial Rounded MT Bold" pitchFamily="34" charset="0"/>
              </a:rPr>
              <a:t> da m. sternotiroideo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b="1" cap="none">
                <a:ln>
                  <a:noFill/>
                </a:ln>
                <a:solidFill>
                  <a:srgbClr val="FF3300"/>
                </a:solidFill>
                <a:latin typeface="Arial Rounded MT Bold" pitchFamily="34" charset="0"/>
              </a:rPr>
              <a:t>ACRONIMO EBSLN</a:t>
            </a:r>
          </a:p>
        </p:txBody>
      </p:sp>
      <p:sp>
        <p:nvSpPr>
          <p:cNvPr id="112642" name="Rectangle 3"/>
          <p:cNvSpPr>
            <a:spLocks noGrp="1"/>
          </p:cNvSpPr>
          <p:nvPr>
            <p:ph type="body" idx="4294967295"/>
          </p:nvPr>
        </p:nvSpPr>
        <p:spPr>
          <a:xfrm>
            <a:off x="685800" y="2141538"/>
            <a:ext cx="10785475" cy="4365625"/>
          </a:xfrm>
        </p:spPr>
        <p:txBody>
          <a:bodyPr/>
          <a:lstStyle/>
          <a:p>
            <a:r>
              <a:rPr lang="it-IT" sz="2400" b="1" i="1" u="sng">
                <a:solidFill>
                  <a:srgbClr val="FF3300"/>
                </a:solidFill>
              </a:rPr>
              <a:t>E = EXPOSURE O ESPOSIZIONE</a:t>
            </a:r>
            <a:r>
              <a:rPr lang="it-IT"/>
              <a:t> –</a:t>
            </a:r>
            <a:r>
              <a:rPr lang="it-IT">
                <a:latin typeface="Arial Rounded MT Bold" pitchFamily="34" charset="0"/>
              </a:rPr>
              <a:t>TRIANGOLO DI JOLLS – SEZIONE DEL CAPO LARINGEO DEL M. STERNOTIROIDEO E DELICATA TRAZIONE LATERO\CAUDALE DEL POLO TIROIDEO SUPERIORE</a:t>
            </a:r>
          </a:p>
          <a:p>
            <a:r>
              <a:rPr lang="it-IT" sz="2400" b="1" i="1" u="sng">
                <a:solidFill>
                  <a:srgbClr val="FF3300"/>
                </a:solidFill>
              </a:rPr>
              <a:t>B = BLUNTY DISSECTION O DISSEZIONE SMUSSA</a:t>
            </a:r>
            <a:r>
              <a:rPr lang="it-IT"/>
              <a:t> –</a:t>
            </a:r>
            <a:r>
              <a:rPr lang="it-IT">
                <a:latin typeface="Arial Rounded MT Bold" pitchFamily="34" charset="0"/>
              </a:rPr>
              <a:t>NEL PIANO AVASCOLARE TRA M. CRICOTIROIDEO E POLO TIROIDEO SUPERIORE CON TRAZIONE DI QUESTO IN SENSO LATERO\CAUDALE</a:t>
            </a:r>
          </a:p>
          <a:p>
            <a:r>
              <a:rPr lang="it-IT" sz="2400" b="1" i="1" u="sng">
                <a:solidFill>
                  <a:srgbClr val="FF3300"/>
                </a:solidFill>
              </a:rPr>
              <a:t>S = STIMULATION O STIMOLAZIONE</a:t>
            </a:r>
            <a:r>
              <a:rPr lang="it-IT"/>
              <a:t> – </a:t>
            </a:r>
            <a:r>
              <a:rPr lang="it-IT">
                <a:latin typeface="Arial Rounded MT Bold" pitchFamily="34" charset="0"/>
              </a:rPr>
              <a:t>DELLE STRUTTURE IN QS AREA CHIRURGICA</a:t>
            </a:r>
          </a:p>
          <a:p>
            <a:r>
              <a:rPr lang="it-IT" sz="2400" b="1" i="1" u="sng">
                <a:solidFill>
                  <a:srgbClr val="FF3300"/>
                </a:solidFill>
              </a:rPr>
              <a:t>L = LOOK FOR CONTRACTION O RICERCA DELLA CONTRAZIONE</a:t>
            </a:r>
            <a:r>
              <a:rPr lang="it-IT"/>
              <a:t> – </a:t>
            </a:r>
            <a:r>
              <a:rPr lang="it-IT">
                <a:latin typeface="Arial Rounded MT Bold" pitchFamily="34" charset="0"/>
              </a:rPr>
              <a:t>CONTRAZIONE VISIBILE DEL M. CRICOTIROIDEO CON STIMOLO DI 1 Ma</a:t>
            </a:r>
          </a:p>
          <a:p>
            <a:r>
              <a:rPr lang="it-IT" sz="2400" b="1" i="1" u="sng">
                <a:solidFill>
                  <a:srgbClr val="FF3300"/>
                </a:solidFill>
              </a:rPr>
              <a:t>N = NERVE MAPPING O MAPPATURA DEL DECORSO DEL NERVO</a:t>
            </a:r>
            <a:r>
              <a:rPr lang="it-IT"/>
              <a:t> – </a:t>
            </a:r>
            <a:r>
              <a:rPr lang="it-IT">
                <a:latin typeface="Arial Rounded MT Bold" pitchFamily="34" charset="0"/>
              </a:rPr>
              <a:t>STIMOLAZIONE X MAPPARE IL DECORSO DEL NERVO ANCHE QUANDO NON VISIBILE</a:t>
            </a:r>
          </a:p>
        </p:txBody>
      </p:sp>
      <p:pic>
        <p:nvPicPr>
          <p:cNvPr id="112643" name="Picture 4" descr="DIONIG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29613" y="158750"/>
            <a:ext cx="11572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it-IT" sz="2000">
                <a:solidFill>
                  <a:schemeClr val="tx2"/>
                </a:solidFill>
                <a:latin typeface="Cooper Black" pitchFamily="18" charset="0"/>
              </a:rPr>
              <a:t>LA MAGGIOR PARTE DEI CHIRURGHI TENDE AD EVITARE L’ESPOSIZIONE DELLA EBSLN MEDIANTE UNA LEGATURA SELETTIVA E IUXTACAPSULARE DEL PEDUNCOLO VASCOLARE SUPERIORE  </a:t>
            </a:r>
          </a:p>
          <a:p>
            <a:endParaRPr lang="it-IT" sz="2000">
              <a:solidFill>
                <a:schemeClr val="tx2"/>
              </a:solidFill>
              <a:latin typeface="Cooper Black" pitchFamily="18" charset="0"/>
            </a:endParaRPr>
          </a:p>
          <a:p>
            <a:r>
              <a:rPr lang="it-IT" sz="2000">
                <a:solidFill>
                  <a:schemeClr val="tx2"/>
                </a:solidFill>
                <a:latin typeface="Cooper Black" pitchFamily="18" charset="0"/>
              </a:rPr>
              <a:t>CON INTRODUZIONE DEL IONM E’ POSSIBILE IDENTIFICARLO E VALUTARNE L’INTEGRITA’ FUNZIONALE</a:t>
            </a:r>
          </a:p>
          <a:p>
            <a:endParaRPr lang="it-IT" sz="2000">
              <a:solidFill>
                <a:schemeClr val="tx2"/>
              </a:solidFill>
              <a:latin typeface="Cooper Black" pitchFamily="18" charset="0"/>
            </a:endParaRPr>
          </a:p>
          <a:p>
            <a:r>
              <a:rPr lang="it-IT" sz="2000">
                <a:solidFill>
                  <a:schemeClr val="tx2"/>
                </a:solidFill>
                <a:latin typeface="Cooper Black" pitchFamily="18" charset="0"/>
              </a:rPr>
              <a:t>CORRETTA IDENTIFICAZIONE CON IONM MEDIANTE STIMOLO DA 1 mA ED EVIDENTE CONTRAZIONE DEL MUSCOLO CRICOTIROIDEO (RISPOSTA EMG PRESENTE SOLO NEL 70-80% DEI CASI CON I TUBI ATTUALI)</a:t>
            </a:r>
          </a:p>
          <a:p>
            <a:endParaRPr lang="it-IT" sz="2000">
              <a:solidFill>
                <a:schemeClr val="tx2"/>
              </a:solidFill>
              <a:latin typeface="Cooper Black" pitchFamily="18" charset="0"/>
            </a:endParaRPr>
          </a:p>
          <a:p>
            <a:r>
              <a:rPr lang="it-IT" sz="2000">
                <a:solidFill>
                  <a:schemeClr val="tx2"/>
                </a:solidFill>
                <a:latin typeface="Cooper Black" pitchFamily="18" charset="0"/>
              </a:rPr>
              <a:t>IL DANNO DI EBSLN RISULTA ATTUALMENTE L’EVENTO IATROGENO + SOTTOSTIMATO DELLA CHIRURGIA TIROIDEA</a:t>
            </a:r>
          </a:p>
        </p:txBody>
      </p:sp>
      <p:sp>
        <p:nvSpPr>
          <p:cNvPr id="113666" name="Rectangle 2"/>
          <p:cNvSpPr>
            <a:spLocks/>
          </p:cNvSpPr>
          <p:nvPr/>
        </p:nvSpPr>
        <p:spPr bwMode="auto">
          <a:xfrm>
            <a:off x="587375" y="0"/>
            <a:ext cx="1013142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it-IT" sz="3200" i="1" u="none">
                <a:solidFill>
                  <a:srgbClr val="FF3300"/>
                </a:solidFill>
                <a:latin typeface="Arial Rounded MT Bold" pitchFamily="34" charset="0"/>
              </a:rPr>
              <a:t>EBSLN – BRANCA ESTERNA MOTORIA del NERVO LARINGEO SUPERIORE</a:t>
            </a:r>
          </a:p>
        </p:txBody>
      </p:sp>
      <p:pic>
        <p:nvPicPr>
          <p:cNvPr id="113667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3863" y="3009900"/>
            <a:ext cx="1395412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214313" y="384175"/>
            <a:ext cx="4294187" cy="1455738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it-IT" sz="2800" b="1" cap="none">
                <a:ln>
                  <a:noFill/>
                </a:ln>
                <a:solidFill>
                  <a:srgbClr val="FFFFCC"/>
                </a:solidFill>
                <a:latin typeface="Arial Rounded MT Bold" pitchFamily="34" charset="0"/>
              </a:rPr>
              <a:t>PARATIROIDI</a:t>
            </a:r>
            <a:r>
              <a:rPr lang="it-IT" sz="3200" b="1" cap="none">
                <a:ln>
                  <a:noFill/>
                </a:ln>
                <a:solidFill>
                  <a:srgbClr val="FFFFCC"/>
                </a:solidFill>
                <a:latin typeface="Arial Rounded MT Bold" pitchFamily="34" charset="0"/>
              </a:rPr>
              <a:t/>
            </a:r>
            <a:br>
              <a:rPr lang="it-IT" sz="3200" b="1" cap="none">
                <a:ln>
                  <a:noFill/>
                </a:ln>
                <a:solidFill>
                  <a:srgbClr val="FFFFCC"/>
                </a:solidFill>
                <a:latin typeface="Arial Rounded MT Bold" pitchFamily="34" charset="0"/>
              </a:rPr>
            </a:br>
            <a:r>
              <a:rPr lang="it-IT" sz="3200" b="1" cap="none">
                <a:ln>
                  <a:noFill/>
                </a:ln>
                <a:solidFill>
                  <a:srgbClr val="FFFFCC"/>
                </a:solidFill>
                <a:latin typeface="Arial Rounded MT Bold" pitchFamily="34" charset="0"/>
              </a:rPr>
              <a:t/>
            </a:r>
            <a:br>
              <a:rPr lang="it-IT" sz="3200" b="1" cap="none">
                <a:ln>
                  <a:noFill/>
                </a:ln>
                <a:solidFill>
                  <a:srgbClr val="FFFFCC"/>
                </a:solidFill>
                <a:latin typeface="Arial Rounded MT Bold" pitchFamily="34" charset="0"/>
              </a:rPr>
            </a:br>
            <a:r>
              <a:rPr lang="it-IT" sz="2800" b="1" cap="none">
                <a:ln>
                  <a:noFill/>
                </a:ln>
                <a:solidFill>
                  <a:srgbClr val="FFFFCC"/>
                </a:solidFill>
                <a:latin typeface="Arial Rounded MT Bold" pitchFamily="34" charset="0"/>
              </a:rPr>
              <a:t>IPOPARATIROIDISMO - IPOCALCEMIA POSTOPERATORIA</a:t>
            </a:r>
          </a:p>
        </p:txBody>
      </p:sp>
      <p:pic>
        <p:nvPicPr>
          <p:cNvPr id="114690" name="Picture 5" descr="Fig. 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2300" y="0"/>
            <a:ext cx="52197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612775" y="3349625"/>
            <a:ext cx="4357688" cy="22256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defTabSz="914400">
              <a:defRPr/>
            </a:pPr>
            <a:r>
              <a:rPr lang="it-IT" u="none"/>
              <a:t> </a:t>
            </a:r>
            <a:r>
              <a:rPr lang="it-IT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ROSATO L (2004)</a:t>
            </a:r>
          </a:p>
          <a:p>
            <a:pPr defTabSz="914400">
              <a:defRPr/>
            </a:pPr>
            <a:r>
              <a:rPr lang="it-IT" sz="2000" b="1" i="1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 </a:t>
            </a:r>
          </a:p>
          <a:p>
            <a:pPr defTabSz="914400">
              <a:defRPr/>
            </a:pPr>
            <a:r>
              <a:rPr lang="it-IT" sz="2000" b="1" u="none">
                <a:solidFill>
                  <a:srgbClr val="FF3300"/>
                </a:solidFill>
                <a:latin typeface="Arial Rounded MT Bold" pitchFamily="34" charset="0"/>
              </a:rPr>
              <a:t>IPOPTH TRANSITORIO = 8,3 %</a:t>
            </a:r>
          </a:p>
          <a:p>
            <a:pPr defTabSz="914400">
              <a:defRPr/>
            </a:pPr>
            <a:endParaRPr lang="it-IT" sz="2000" b="1" u="none">
              <a:solidFill>
                <a:srgbClr val="FF3300"/>
              </a:solidFill>
              <a:latin typeface="Arial Rounded MT Bold" pitchFamily="34" charset="0"/>
            </a:endParaRPr>
          </a:p>
          <a:p>
            <a:pPr defTabSz="914400">
              <a:defRPr/>
            </a:pPr>
            <a:r>
              <a:rPr lang="it-IT" sz="2000" b="1" u="none">
                <a:solidFill>
                  <a:srgbClr val="FF3300"/>
                </a:solidFill>
                <a:latin typeface="Arial Rounded MT Bold" pitchFamily="34" charset="0"/>
              </a:rPr>
              <a:t>IPOPTH DEFINITIVO = 1,7 %</a:t>
            </a:r>
          </a:p>
          <a:p>
            <a:pPr defTabSz="914400">
              <a:defRPr/>
            </a:pPr>
            <a:endParaRPr lang="it-IT" sz="2000" b="1" u="none">
              <a:solidFill>
                <a:srgbClr val="FF3300"/>
              </a:solidFill>
              <a:latin typeface="Arial Rounded MT Bold" pitchFamily="34" charset="0"/>
            </a:endParaRPr>
          </a:p>
          <a:p>
            <a:pPr defTabSz="914400">
              <a:defRPr/>
            </a:pPr>
            <a:r>
              <a:rPr lang="it-IT" sz="2000" b="1" u="none">
                <a:solidFill>
                  <a:srgbClr val="FF3300"/>
                </a:solidFill>
                <a:latin typeface="Arial Rounded MT Bold" pitchFamily="34" charset="0"/>
              </a:rPr>
              <a:t>IPOPTH DEFINITIVO in CA = 3,3 %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01625" y="214313"/>
            <a:ext cx="5324475" cy="1071562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cap="none">
                <a:ln>
                  <a:noFill/>
                </a:ln>
                <a:solidFill>
                  <a:srgbClr val="FF0066"/>
                </a:solidFill>
                <a:latin typeface="Arial Rounded MT Bold" pitchFamily="34" charset="0"/>
              </a:rPr>
              <a:t>LOS tipo 2 o DIFFUSA</a:t>
            </a:r>
            <a:r>
              <a:rPr lang="it-IT" cap="none">
                <a:ln>
                  <a:noFill/>
                </a:ln>
              </a:rPr>
              <a:t> </a:t>
            </a:r>
          </a:p>
        </p:txBody>
      </p:sp>
      <p:sp>
        <p:nvSpPr>
          <p:cNvPr id="86018" name="Line 3"/>
          <p:cNvSpPr>
            <a:spLocks noChangeShapeType="1"/>
          </p:cNvSpPr>
          <p:nvPr/>
        </p:nvSpPr>
        <p:spPr bwMode="auto">
          <a:xfrm>
            <a:off x="4014788" y="1557338"/>
            <a:ext cx="346075" cy="2854325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19" name="Line 4"/>
          <p:cNvSpPr>
            <a:spLocks noChangeShapeType="1"/>
          </p:cNvSpPr>
          <p:nvPr/>
        </p:nvSpPr>
        <p:spPr bwMode="auto">
          <a:xfrm flipV="1">
            <a:off x="4325938" y="4114800"/>
            <a:ext cx="852487" cy="26035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20" name="Line 5"/>
          <p:cNvSpPr>
            <a:spLocks noChangeShapeType="1"/>
          </p:cNvSpPr>
          <p:nvPr/>
        </p:nvSpPr>
        <p:spPr bwMode="auto">
          <a:xfrm>
            <a:off x="4757738" y="1322388"/>
            <a:ext cx="790575" cy="502920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3" name="Oval 6"/>
          <p:cNvSpPr>
            <a:spLocks noChangeArrowheads="1"/>
          </p:cNvSpPr>
          <p:nvPr/>
        </p:nvSpPr>
        <p:spPr bwMode="auto">
          <a:xfrm>
            <a:off x="3717925" y="2284413"/>
            <a:ext cx="728663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u="none"/>
          </a:p>
        </p:txBody>
      </p:sp>
      <p:sp>
        <p:nvSpPr>
          <p:cNvPr id="99334" name="Oval 7"/>
          <p:cNvSpPr>
            <a:spLocks noChangeArrowheads="1"/>
          </p:cNvSpPr>
          <p:nvPr/>
        </p:nvSpPr>
        <p:spPr bwMode="auto">
          <a:xfrm>
            <a:off x="4752975" y="3390900"/>
            <a:ext cx="728663" cy="6191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u="none"/>
          </a:p>
        </p:txBody>
      </p:sp>
      <p:sp>
        <p:nvSpPr>
          <p:cNvPr id="99335" name="Text Box 9"/>
          <p:cNvSpPr txBox="1">
            <a:spLocks noChangeArrowheads="1"/>
          </p:cNvSpPr>
          <p:nvPr/>
        </p:nvSpPr>
        <p:spPr bwMode="auto">
          <a:xfrm>
            <a:off x="563563" y="3287713"/>
            <a:ext cx="3255962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u="none">
                <a:solidFill>
                  <a:srgbClr val="FF0066"/>
                </a:solidFill>
                <a:latin typeface="Arial Rounded MT Bold" pitchFamily="34" charset="0"/>
              </a:rPr>
              <a:t>RLN –NERVO RICORRENTE</a:t>
            </a:r>
          </a:p>
        </p:txBody>
      </p:sp>
      <p:sp>
        <p:nvSpPr>
          <p:cNvPr id="99336" name="Text Box 10"/>
          <p:cNvSpPr txBox="1">
            <a:spLocks noChangeArrowheads="1"/>
          </p:cNvSpPr>
          <p:nvPr/>
        </p:nvSpPr>
        <p:spPr bwMode="auto">
          <a:xfrm>
            <a:off x="5703888" y="5951538"/>
            <a:ext cx="1754187" cy="36671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u="none">
                <a:solidFill>
                  <a:srgbClr val="FF0066"/>
                </a:solidFill>
                <a:latin typeface="Arial Rounded MT Bold" pitchFamily="34" charset="0"/>
              </a:rPr>
              <a:t>NERVO VAGO</a:t>
            </a:r>
          </a:p>
        </p:txBody>
      </p:sp>
      <p:sp>
        <p:nvSpPr>
          <p:cNvPr id="86026" name="Line 11"/>
          <p:cNvSpPr>
            <a:spLocks noChangeShapeType="1"/>
          </p:cNvSpPr>
          <p:nvPr/>
        </p:nvSpPr>
        <p:spPr bwMode="auto">
          <a:xfrm flipH="1">
            <a:off x="5264150" y="1544638"/>
            <a:ext cx="963613" cy="17922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027" name="Line 13"/>
          <p:cNvSpPr>
            <a:spLocks noChangeShapeType="1"/>
          </p:cNvSpPr>
          <p:nvPr/>
        </p:nvSpPr>
        <p:spPr bwMode="auto">
          <a:xfrm>
            <a:off x="2224088" y="1816100"/>
            <a:ext cx="1458912" cy="630238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oval" w="med" len="med"/>
          </a:ln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9339" name="Rectangle 8"/>
          <p:cNvSpPr>
            <a:spLocks noChangeArrowheads="1"/>
          </p:cNvSpPr>
          <p:nvPr/>
        </p:nvSpPr>
        <p:spPr bwMode="auto">
          <a:xfrm>
            <a:off x="7113588" y="2027238"/>
            <a:ext cx="3635375" cy="2841625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 i="1" u="none">
                <a:solidFill>
                  <a:srgbClr val="336600"/>
                </a:solidFill>
              </a:rPr>
              <a:t>LESIONE DIFFUSA NON LOCALIZZABILE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i="1" u="none">
                <a:solidFill>
                  <a:srgbClr val="336600"/>
                </a:solidFill>
              </a:rPr>
              <a:t> ENDOLARINGEA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i="1" u="none">
                <a:solidFill>
                  <a:srgbClr val="336600"/>
                </a:solidFill>
              </a:rPr>
              <a:t> PRECEDUTA DA COMBINED EVENTS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i="1" u="none">
                <a:solidFill>
                  <a:srgbClr val="336600"/>
                </a:solidFill>
              </a:rPr>
              <a:t> TRAZIONE  o STIRAMENTO o TERMICO TEMPORANEO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b="1" i="1" u="none">
                <a:solidFill>
                  <a:srgbClr val="336600"/>
                </a:solidFill>
              </a:rPr>
              <a:t> REVERSIBILE</a:t>
            </a:r>
            <a:endParaRPr lang="it-IT" u="none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12763" y="0"/>
            <a:ext cx="9340850" cy="14557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b="1" cap="none">
                <a:ln>
                  <a:noFill/>
                </a:ln>
                <a:solidFill>
                  <a:srgbClr val="FF3300"/>
                </a:solidFill>
                <a:latin typeface="Arial Rounded MT Bold" pitchFamily="34" charset="0"/>
              </a:rPr>
              <a:t>ALGORITMO CHIRURGICO con CIONM</a:t>
            </a:r>
          </a:p>
        </p:txBody>
      </p:sp>
      <p:pic>
        <p:nvPicPr>
          <p:cNvPr id="10137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075" y="1500188"/>
            <a:ext cx="9683750" cy="512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79" name="Picture 3" descr="INMS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39363" y="238125"/>
            <a:ext cx="18859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600" y="0"/>
            <a:ext cx="8280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6307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906463" y="374650"/>
            <a:ext cx="10131425" cy="14557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it-IT" cap="none">
                <a:ln>
                  <a:noFill/>
                </a:ln>
              </a:rPr>
              <a:t>IMPATTO REALE NELLA PRATICA CLINICA  IONM</a:t>
            </a:r>
          </a:p>
        </p:txBody>
      </p:sp>
      <p:sp>
        <p:nvSpPr>
          <p:cNvPr id="103426" name="Rectangle 5"/>
          <p:cNvSpPr>
            <a:spLocks/>
          </p:cNvSpPr>
          <p:nvPr/>
        </p:nvSpPr>
        <p:spPr bwMode="auto">
          <a:xfrm>
            <a:off x="173038" y="4681538"/>
            <a:ext cx="11837987" cy="187642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it-IT" sz="3600" u="none">
                <a:solidFill>
                  <a:srgbClr val="FF3300"/>
                </a:solidFill>
                <a:latin typeface="Arial Rounded MT Bold" pitchFamily="34" charset="0"/>
              </a:rPr>
              <a:t>PARALISI BILATERALE CV</a:t>
            </a:r>
          </a:p>
          <a:p>
            <a:pPr algn="ctr" eaLnBrk="0" hangingPunct="0"/>
            <a:r>
              <a:rPr lang="it-IT" sz="3600" u="none">
                <a:solidFill>
                  <a:srgbClr val="FF3300"/>
                </a:solidFill>
                <a:latin typeface="Arial Rounded MT Bold" pitchFamily="34" charset="0"/>
              </a:rPr>
              <a:t>x</a:t>
            </a:r>
            <a:br>
              <a:rPr lang="it-IT" sz="3600" u="none">
                <a:solidFill>
                  <a:srgbClr val="FF3300"/>
                </a:solidFill>
                <a:latin typeface="Arial Rounded MT Bold" pitchFamily="34" charset="0"/>
              </a:rPr>
            </a:br>
            <a:r>
              <a:rPr lang="it-IT" sz="3600" u="none">
                <a:solidFill>
                  <a:srgbClr val="FF3300"/>
                </a:solidFill>
                <a:latin typeface="Arial Rounded MT Bold" pitchFamily="34" charset="0"/>
              </a:rPr>
              <a:t>TIROIDECTOMIA TOTALE in PATOLOGIA BENIGNA</a:t>
            </a:r>
          </a:p>
        </p:txBody>
      </p:sp>
      <p:sp>
        <p:nvSpPr>
          <p:cNvPr id="98307" name="Line 6"/>
          <p:cNvSpPr>
            <a:spLocks noChangeShapeType="1"/>
          </p:cNvSpPr>
          <p:nvPr/>
        </p:nvSpPr>
        <p:spPr bwMode="auto">
          <a:xfrm flipH="1">
            <a:off x="5795963" y="1655763"/>
            <a:ext cx="12700" cy="2928937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pPr>
              <a:defRPr/>
            </a:pPr>
            <a:endParaRPr lang="it-IT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428" name="Text Box 7"/>
          <p:cNvSpPr txBox="1">
            <a:spLocks noChangeArrowheads="1"/>
          </p:cNvSpPr>
          <p:nvPr/>
        </p:nvSpPr>
        <p:spPr bwMode="auto">
          <a:xfrm>
            <a:off x="6099175" y="2733675"/>
            <a:ext cx="1238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3600" u="none">
                <a:solidFill>
                  <a:srgbClr val="FF3300"/>
                </a:solidFill>
              </a:rPr>
              <a:t>= 0%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875" y="1588643"/>
            <a:ext cx="1168225" cy="873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CasellaDiTesto 1"/>
          <p:cNvSpPr txBox="1">
            <a:spLocks noChangeArrowheads="1"/>
          </p:cNvSpPr>
          <p:nvPr/>
        </p:nvSpPr>
        <p:spPr bwMode="auto">
          <a:xfrm>
            <a:off x="517525" y="185738"/>
            <a:ext cx="11501438" cy="636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4000" b="1" i="1">
                <a:solidFill>
                  <a:srgbClr val="FF0000"/>
                </a:solidFill>
                <a:latin typeface="Arial Rounded MT Bold" pitchFamily="34" charset="0"/>
              </a:rPr>
              <a:t>Consigli di buona pratica chirurgica:</a:t>
            </a:r>
          </a:p>
          <a:p>
            <a:endParaRPr lang="it-IT" u="none"/>
          </a:p>
          <a:p>
            <a:endParaRPr lang="it-IT" u="none"/>
          </a:p>
          <a:p>
            <a:pPr>
              <a:buFont typeface="Calibri Light"/>
              <a:buAutoNum type="arabicPeriod"/>
            </a:pPr>
            <a:r>
              <a:rPr lang="it-IT" sz="2400" b="1" u="none">
                <a:solidFill>
                  <a:srgbClr val="EBC483"/>
                </a:solidFill>
                <a:latin typeface="Arial Rounded MT Bold" pitchFamily="34" charset="0"/>
              </a:rPr>
              <a:t>  Se non vedi, non tagli</a:t>
            </a:r>
          </a:p>
          <a:p>
            <a:pPr>
              <a:buFont typeface="Calibri Light"/>
              <a:buAutoNum type="arabicPeriod"/>
            </a:pPr>
            <a:endParaRPr lang="it-IT" sz="2400" b="1" u="none">
              <a:solidFill>
                <a:srgbClr val="EBC483"/>
              </a:solidFill>
              <a:latin typeface="Arial Rounded MT Bold" pitchFamily="34" charset="0"/>
            </a:endParaRPr>
          </a:p>
          <a:p>
            <a:pPr>
              <a:buFont typeface="Calibri Light"/>
              <a:buAutoNum type="arabicPeriod"/>
            </a:pPr>
            <a:r>
              <a:rPr lang="it-IT" sz="2400" b="1" u="none">
                <a:solidFill>
                  <a:srgbClr val="EBC483"/>
                </a:solidFill>
                <a:latin typeface="Arial Rounded MT Bold" pitchFamily="34" charset="0"/>
              </a:rPr>
              <a:t>  Se la dissezione mette in competizione il RLN e la Paratiroide, il RLN    	prevale</a:t>
            </a:r>
          </a:p>
          <a:p>
            <a:pPr>
              <a:buFont typeface="Calibri Light"/>
              <a:buAutoNum type="arabicPeriod"/>
            </a:pPr>
            <a:endParaRPr lang="it-IT" sz="2400" b="1" u="none">
              <a:solidFill>
                <a:srgbClr val="EBC483"/>
              </a:solidFill>
              <a:latin typeface="Arial Rounded MT Bold" pitchFamily="34" charset="0"/>
            </a:endParaRPr>
          </a:p>
          <a:p>
            <a:pPr>
              <a:buFont typeface="Calibri Light"/>
              <a:buAutoNum type="arabicPeriod"/>
            </a:pPr>
            <a:r>
              <a:rPr lang="it-IT" sz="2400" b="1" u="none">
                <a:solidFill>
                  <a:srgbClr val="EBC483"/>
                </a:solidFill>
                <a:latin typeface="Arial Rounded MT Bold" pitchFamily="34" charset="0"/>
              </a:rPr>
              <a:t>  Sempre dissezione CAPSULARE</a:t>
            </a:r>
          </a:p>
          <a:p>
            <a:pPr>
              <a:buFont typeface="Calibri Light"/>
              <a:buAutoNum type="arabicPeriod"/>
            </a:pPr>
            <a:endParaRPr lang="it-IT" sz="2400" b="1" u="none">
              <a:solidFill>
                <a:srgbClr val="EBC483"/>
              </a:solidFill>
              <a:latin typeface="Arial Rounded MT Bold" pitchFamily="34" charset="0"/>
            </a:endParaRPr>
          </a:p>
          <a:p>
            <a:pPr>
              <a:buFont typeface="Calibri Light"/>
              <a:buAutoNum type="arabicPeriod"/>
            </a:pPr>
            <a:r>
              <a:rPr lang="it-IT" sz="2400" b="1" u="none">
                <a:solidFill>
                  <a:srgbClr val="EBC483"/>
                </a:solidFill>
                <a:latin typeface="Arial Rounded MT Bold" pitchFamily="34" charset="0"/>
              </a:rPr>
              <a:t>  A destra attenzione ad un possibile N-RLN non ricorrente, a sinistra 	attenzione tra area pre e paratracheale</a:t>
            </a:r>
          </a:p>
          <a:p>
            <a:pPr>
              <a:buFont typeface="Calibri Light"/>
              <a:buAutoNum type="arabicPeriod"/>
            </a:pPr>
            <a:endParaRPr lang="it-IT" sz="2400" b="1" u="none">
              <a:solidFill>
                <a:srgbClr val="EBC483"/>
              </a:solidFill>
              <a:latin typeface="Arial Rounded MT Bold" pitchFamily="34" charset="0"/>
            </a:endParaRPr>
          </a:p>
          <a:p>
            <a:pPr>
              <a:buFont typeface="Calibri Light"/>
              <a:buAutoNum type="arabicPeriod"/>
            </a:pPr>
            <a:r>
              <a:rPr lang="it-IT" sz="2400" b="1" u="none">
                <a:solidFill>
                  <a:srgbClr val="EBC483"/>
                </a:solidFill>
                <a:latin typeface="Arial Rounded MT Bold" pitchFamily="34" charset="0"/>
              </a:rPr>
              <a:t>  Con IONM stimolazione VAGALE come prima ed ultima</a:t>
            </a:r>
          </a:p>
          <a:p>
            <a:pPr>
              <a:buFont typeface="Calibri Light"/>
              <a:buAutoNum type="arabicPeriod"/>
            </a:pPr>
            <a:endParaRPr lang="it-IT" sz="2400" b="1" u="none">
              <a:solidFill>
                <a:srgbClr val="EBC483"/>
              </a:solidFill>
              <a:latin typeface="Arial Rounded MT Bold" pitchFamily="34" charset="0"/>
            </a:endParaRPr>
          </a:p>
          <a:p>
            <a:pPr>
              <a:buFont typeface="Calibri Light"/>
              <a:buAutoNum type="arabicPeriod"/>
            </a:pPr>
            <a:r>
              <a:rPr lang="it-IT" sz="2400" b="1" u="none">
                <a:solidFill>
                  <a:srgbClr val="EBC483"/>
                </a:solidFill>
                <a:latin typeface="Arial Rounded MT Bold" pitchFamily="34" charset="0"/>
              </a:rPr>
              <a:t>  Particolare attenzione (quindi utilizzo di sistemi di ingrandimento) negli 	ultimi 2 cm del RLN</a:t>
            </a:r>
          </a:p>
        </p:txBody>
      </p:sp>
      <p:pic>
        <p:nvPicPr>
          <p:cNvPr id="104450" name="Immagin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350500" y="185738"/>
            <a:ext cx="1338263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160338"/>
            <a:ext cx="10133013" cy="1455738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it-IT" sz="2400" b="1" i="1" u="sng" cap="none">
                <a:ln>
                  <a:noFill/>
                </a:ln>
                <a:solidFill>
                  <a:srgbClr val="FF3300"/>
                </a:solidFill>
                <a:latin typeface="Arial Rounded MT Bold" pitchFamily="34" charset="0"/>
              </a:rPr>
              <a:t>BRANCA ESTERNA DEL NERVO LARINGEO SUPERIORE o EBSLN</a:t>
            </a:r>
          </a:p>
        </p:txBody>
      </p:sp>
      <p:pic>
        <p:nvPicPr>
          <p:cNvPr id="105474" name="Picture 4" descr="Fig.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9450" y="954088"/>
            <a:ext cx="6432550" cy="590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9" name="Picture 5" descr="ANd9GcTfF40GC6NYemC0WQNJ_f0Cz3K5Ibyrz3-2h4f0iz3iH-bzXGIXq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47738"/>
            <a:ext cx="5759450" cy="591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16088"/>
            <a:ext cx="12192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8" name="Picture 8" descr="978-3-319-27727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68475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99" name="Rectangle 6"/>
          <p:cNvSpPr>
            <a:spLocks noChangeArrowheads="1"/>
          </p:cNvSpPr>
          <p:nvPr/>
        </p:nvSpPr>
        <p:spPr bwMode="auto">
          <a:xfrm>
            <a:off x="3956050" y="490538"/>
            <a:ext cx="6677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4000" u="none"/>
              <a:t>Cernea EBSLN classification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1" name="Picture 4" descr="IMG_06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4138" y="0"/>
            <a:ext cx="100028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522" name="Text Box 5"/>
          <p:cNvSpPr txBox="1">
            <a:spLocks noChangeArrowheads="1"/>
          </p:cNvSpPr>
          <p:nvPr/>
        </p:nvSpPr>
        <p:spPr bwMode="auto">
          <a:xfrm>
            <a:off x="2636838" y="288925"/>
            <a:ext cx="62611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914400"/>
            <a:r>
              <a:rPr lang="it-IT" sz="2000" b="1" u="none">
                <a:solidFill>
                  <a:srgbClr val="FF3300"/>
                </a:solidFill>
                <a:latin typeface="Arial Rounded MT Bold" pitchFamily="34" charset="0"/>
              </a:rPr>
              <a:t>IN CASO DI GOZZO VOLUMINOSO &gt; 50 DEI CASI </a:t>
            </a:r>
          </a:p>
          <a:p>
            <a:pPr defTabSz="914400"/>
            <a:r>
              <a:rPr lang="it-IT" sz="2000" b="1" u="none">
                <a:solidFill>
                  <a:srgbClr val="FF3300"/>
                </a:solidFill>
                <a:latin typeface="Arial Rounded MT Bold" pitchFamily="34" charset="0"/>
              </a:rPr>
              <a:t>EBSLN TIPO 2 B !!!!!!!  &gt; RISCHIO DI LESIONE</a:t>
            </a: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e">
  <a:themeElements>
    <a:clrScheme name="Celestiale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4061</TotalTime>
  <Words>359</Words>
  <Application>Microsoft Office PowerPoint</Application>
  <PresentationFormat>Personalizzato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Celestiale</vt:lpstr>
      <vt:lpstr>Diapositiva 1</vt:lpstr>
      <vt:lpstr>LOS tipo 2 o DIFFUSA </vt:lpstr>
      <vt:lpstr>ALGORITMO CHIRURGICO con CIONM</vt:lpstr>
      <vt:lpstr>Diapositiva 4</vt:lpstr>
      <vt:lpstr>IMPATTO REALE NELLA PRATICA CLINICA  IONM</vt:lpstr>
      <vt:lpstr>Diapositiva 6</vt:lpstr>
      <vt:lpstr>BRANCA ESTERNA DEL NERVO LARINGEO SUPERIORE o EBSLN</vt:lpstr>
      <vt:lpstr>Diapositiva 8</vt:lpstr>
      <vt:lpstr>Diapositiva 9</vt:lpstr>
      <vt:lpstr>Diapositiva 10</vt:lpstr>
      <vt:lpstr>ACRONIMO EBSLN</vt:lpstr>
      <vt:lpstr>Diapositiva 12</vt:lpstr>
      <vt:lpstr>PARATIROIDI  IPOPARATIROIDISMO - IPOCALCEMIA POSTOPERATORIA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CHIRURGIA TIROIDEA 2.0</dc:title>
  <dc:creator>utente</dc:creator>
  <cp:lastModifiedBy>Filippo</cp:lastModifiedBy>
  <cp:revision>274</cp:revision>
  <dcterms:created xsi:type="dcterms:W3CDTF">2016-05-01T09:36:04Z</dcterms:created>
  <dcterms:modified xsi:type="dcterms:W3CDTF">2016-11-22T22:29:04Z</dcterms:modified>
</cp:coreProperties>
</file>