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12"/>
  </p:notesMasterIdLst>
  <p:sldIdLst>
    <p:sldId id="357" r:id="rId2"/>
    <p:sldId id="358" r:id="rId3"/>
    <p:sldId id="364" r:id="rId4"/>
    <p:sldId id="365" r:id="rId5"/>
    <p:sldId id="298" r:id="rId6"/>
    <p:sldId id="301" r:id="rId7"/>
    <p:sldId id="299" r:id="rId8"/>
    <p:sldId id="281" r:id="rId9"/>
    <p:sldId id="280" r:id="rId10"/>
    <p:sldId id="350" r:id="rId11"/>
  </p:sldIdLst>
  <p:sldSz cx="12192000" cy="685800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u="sng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u="sng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BEE"/>
    <a:srgbClr val="0000FF"/>
    <a:srgbClr val="FF3300"/>
    <a:srgbClr val="FF0066"/>
    <a:srgbClr val="FFFFCC"/>
    <a:srgbClr val="336600"/>
    <a:srgbClr val="00FF00"/>
    <a:srgbClr val="FF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6957" autoAdjust="0"/>
  </p:normalViewPr>
  <p:slideViewPr>
    <p:cSldViewPr snapToGrid="0">
      <p:cViewPr varScale="1">
        <p:scale>
          <a:sx n="79" d="100"/>
          <a:sy n="79" d="100"/>
        </p:scale>
        <p:origin x="-222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u="none">
                <a:effectLst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u="none">
                <a:effectLst/>
              </a:defRPr>
            </a:lvl1pPr>
          </a:lstStyle>
          <a:p>
            <a:pPr>
              <a:defRPr/>
            </a:pPr>
            <a:fld id="{C7079B8F-C839-4410-B6C8-D84B37AB50BD}" type="datetimeFigureOut">
              <a:rPr lang="it-IT"/>
              <a:pPr>
                <a:defRPr/>
              </a:pPr>
              <a:t>22/11/2016</a:t>
            </a:fld>
            <a:endParaRPr lang="it-IT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u="none">
                <a:effectLst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u="none">
                <a:effectLst/>
              </a:defRPr>
            </a:lvl1pPr>
          </a:lstStyle>
          <a:p>
            <a:pPr>
              <a:defRPr/>
            </a:pPr>
            <a:fld id="{75344C11-2F8C-4148-AEBE-FF0B70E5DC4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6"/>
          <p:cNvSpPr txBox="1">
            <a:spLocks noGrp="1" noChangeArrowheads="1"/>
          </p:cNvSpPr>
          <p:nvPr/>
        </p:nvSpPr>
        <p:spPr bwMode="auto">
          <a:xfrm>
            <a:off x="3881438" y="8686800"/>
            <a:ext cx="2974975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 defTabSz="39370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635000" algn="l"/>
                <a:tab pos="1270000" algn="l"/>
                <a:tab pos="1903413" algn="l"/>
                <a:tab pos="2538413" algn="l"/>
              </a:tabLst>
            </a:pPr>
            <a:fld id="{FB59A987-B3A8-4094-B7F8-DF574DF89AA3}" type="slidenum">
              <a:rPr lang="en-GB" sz="1200" u="none">
                <a:solidFill>
                  <a:srgbClr val="000000"/>
                </a:solidFill>
                <a:latin typeface="Times New Roman" pitchFamily="18" charset="0"/>
                <a:cs typeface="DejaVu Sans" pitchFamily="34" charset="0"/>
              </a:rPr>
              <a:pPr algn="r" defTabSz="39370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  <a:tabLst>
                  <a:tab pos="635000" algn="l"/>
                  <a:tab pos="1270000" algn="l"/>
                  <a:tab pos="1903413" algn="l"/>
                  <a:tab pos="2538413" algn="l"/>
                </a:tabLst>
              </a:pPr>
              <a:t>7</a:t>
            </a:fld>
            <a:endParaRPr lang="en-GB" sz="1200" u="none">
              <a:solidFill>
                <a:srgbClr val="000000"/>
              </a:solidFill>
              <a:latin typeface="Times New Roman" pitchFamily="18" charset="0"/>
              <a:cs typeface="DejaVu Sans" pitchFamily="34" charset="0"/>
            </a:endParaRPr>
          </a:p>
        </p:txBody>
      </p:sp>
      <p:sp>
        <p:nvSpPr>
          <p:cNvPr id="1228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ln/>
        </p:spPr>
      </p:sp>
      <p:sp>
        <p:nvSpPr>
          <p:cNvPr id="122884" name="Text Box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0" tIns="9279" rIns="0" bIns="0"/>
          <a:lstStyle/>
          <a:p>
            <a:pPr algn="just" defTabSz="449263" eaLnBrk="1" hangingPunct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it-IT"/>
              <a:t>Time‐dependent changes in postoperative bleeding and persistent recurrent laryngeal nerve injury. Complication rates were calculated for consecutive 5‐year intervals</a:t>
            </a:r>
          </a:p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it-IT"/>
          </a:p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GB"/>
              <a:t>IF THIS IMAGE HAS BEEN PROVIDED BY OR IS OWNED BY A THIRD PARTY, AS INDICATED IN THE CAPTION LINE, THEN FURTHER PERMISSION MAY BE NEEDED BEFORE ANY FURTHER USE. PLEASE CONTACT WILEY'S PERMISSIONS DEPARTMENT ON PERMISSIONS@WILEY.COM OR USE THE RIGHTSLINK SERVICE BY CLICKING ON THE 'REQUEST PERMISSIONS' LINK ACCOMPANYING THIS ARTICLE. WILEY OR AUTHOR OWNED IMAGES MAY BE USED FOR NON-COMMERCIAL PURPOSES, SUBJECT TO PROPER CITATION OF THE ARTICLE, AUTHOR, AND PUBLISHER.</a:t>
            </a:r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Title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/>
          <a:lstStyle>
            <a:lvl1pPr algn="r">
              <a:defRPr sz="4800">
                <a:effectLst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863" y="5870575"/>
            <a:ext cx="1600200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5FDAF4-2C4E-4E37-9D91-C0B318EABD55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5870575"/>
            <a:ext cx="4894263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9263" y="5870575"/>
            <a:ext cx="550862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9DD7D-B170-426E-B920-BCD064035051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8099A-3507-4BF7-B3DE-4AC9746534FD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3DB52-944F-43E9-B1C6-69532D1145C9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/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D811A0-4457-4FBC-B9EB-CD34CABF8772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62905-E91D-48D0-9E92-C4D5F132E053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4"/>
          <p:cNvSpPr txBox="1"/>
          <p:nvPr/>
        </p:nvSpPr>
        <p:spPr>
          <a:xfrm>
            <a:off x="10237788" y="27432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u="none" dirty="0">
                <a:effectLst/>
                <a:latin typeface="+mn-lt"/>
                <a:cs typeface="+mn-cs"/>
              </a:rPr>
              <a:t>”</a:t>
            </a:r>
          </a:p>
        </p:txBody>
      </p:sp>
      <p:sp>
        <p:nvSpPr>
          <p:cNvPr id="7" name="TextBox 10"/>
          <p:cNvSpPr txBox="1"/>
          <p:nvPr/>
        </p:nvSpPr>
        <p:spPr>
          <a:xfrm>
            <a:off x="488950" y="823913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u="none" dirty="0">
                <a:effectLst/>
                <a:latin typeface="+mn-lt"/>
                <a:cs typeface="+mn-cs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/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2404F-AE23-4A31-B9DE-47AF883F2BB4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0D3FE-1C9C-486A-A8D1-9ED47CA4AE18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/>
          <a:lstStyle>
            <a:lvl1pPr algn="l">
              <a:defRPr sz="3200" b="0" cap="none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463B3-6C96-48A7-A869-F301FF9DDA55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74D58-D519-4AF7-A3EF-C79618A3018B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2"/>
          <p:cNvSpPr txBox="1"/>
          <p:nvPr/>
        </p:nvSpPr>
        <p:spPr>
          <a:xfrm>
            <a:off x="10237788" y="2743200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u="none" dirty="0">
                <a:effectLst/>
                <a:latin typeface="+mn-lt"/>
                <a:cs typeface="+mn-cs"/>
              </a:rPr>
              <a:t>”</a:t>
            </a:r>
          </a:p>
        </p:txBody>
      </p:sp>
      <p:sp>
        <p:nvSpPr>
          <p:cNvPr id="7" name="TextBox 13"/>
          <p:cNvSpPr txBox="1"/>
          <p:nvPr/>
        </p:nvSpPr>
        <p:spPr>
          <a:xfrm>
            <a:off x="488950" y="823913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u="none" dirty="0">
                <a:effectLst/>
                <a:latin typeface="+mn-lt"/>
                <a:cs typeface="+mn-cs"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/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EE171-A8B2-4FE7-8C12-9C07C97BEEB5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49626-B727-4C24-837C-72491FD2C980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87EB69-A3DC-4501-B421-AC6D01A65657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D2EC0-EE2E-4D78-8E7B-59FFB677B69F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5E4F6-0086-4029-95DB-F118799D4C41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8C986-3A72-4EC9-8ABF-CC5AE663BBAB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B36DE-8D91-44A5-BFA3-DB671C5772D1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9FDAE-D8AB-4B21-969C-550280050749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BA60B-70BD-4B44-97AF-B864B9F75ADB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A4910-6405-4969-BADC-2C569FDA7E81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098F4-2F89-42C3-BFA5-0D9743426C05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C4DF2-D986-42B3-9686-FB7BE81A5139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DA20A-9C6A-4331-AEE3-504A87384BE0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384DA-96A4-4F8C-8209-0485F7DF5AC3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EA1F7-C93F-43DF-94C7-D5C506E325A5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8091F-314E-42B8-92F6-EEC58DEEAAB5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D4811-15C0-4C39-8039-3F941EDFC442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579CB-0514-4D1B-8650-27B8B687D77D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E2443-535D-4511-916B-F8F6E6D083F8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D6280-FD2F-4297-AF7E-A3AD1CFDCCB0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E0D92-455F-4F6B-92BA-E801CF7B1195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38597-E4FE-43FE-B0B2-AFA2DD9D2AD0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elestia-R1---OverlayContentH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FE1F4-D1A0-4101-9818-CE55DA828997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0718F-C0FB-4916-AF95-C2795C93F19B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10131425" cy="145573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141538"/>
            <a:ext cx="10131425" cy="364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963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 u="none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AD89DB8B-3C3E-4F0A-97DE-A376F271C59C}" type="datetimeFigureOut">
              <a:rPr lang="en-US"/>
              <a:pPr>
                <a:defRPr/>
              </a:pPr>
              <a:t>11/22/2016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96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0" i="0" u="none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363" y="5870575"/>
            <a:ext cx="550862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 u="none">
                <a:solidFill>
                  <a:schemeClr val="tx1"/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58FED290-746B-490B-ACBB-A7175D1BB6E3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34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</p:sldLayoutIdLst>
  <p:transition spd="med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file:///C:\Users\utente\Desktop\CONVEGNO%202.0\file19216811522_1714587101.mp4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utente\Desktop\CONVEGNO%202.0\file19216811522_1714587101.mp4" TargetMode="Externa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dev@null" TargetMode="External"/><Relationship Id="rId3" Type="http://schemas.openxmlformats.org/officeDocument/2006/relationships/hyperlink" Target="https://www.ncbi.nlm.nih.gov/pubmed/?term=Gu%20J%5bAuthor%5d&amp;cauthor=true&amp;cauthor_uid=26309638" TargetMode="External"/><Relationship Id="rId7" Type="http://schemas.openxmlformats.org/officeDocument/2006/relationships/hyperlink" Target="https://www.ncbi.nlm.nih.gov/pubmed/?term=Shang%20J%5bAuthor%5d&amp;cauthor=true&amp;cauthor_uid=26309638" TargetMode="External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ncbi.nlm.nih.gov/pubmed/?term=Wang%20W%5bAuthor%5d&amp;cauthor=true&amp;cauthor_uid=26309638" TargetMode="External"/><Relationship Id="rId5" Type="http://schemas.openxmlformats.org/officeDocument/2006/relationships/hyperlink" Target="https://www.ncbi.nlm.nih.gov/pubmed/?term=Nie%20X%5bAuthor%5d&amp;cauthor=true&amp;cauthor_uid=26309638" TargetMode="External"/><Relationship Id="rId4" Type="http://schemas.openxmlformats.org/officeDocument/2006/relationships/hyperlink" Target="https://www.ncbi.nlm.nih.gov/pubmed/?term=Wang%20J%5bAuthor%5d&amp;cauthor=true&amp;cauthor_uid=2630963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onlinelibrary.wiley.com/doi/10.1002/bjs.7824/full#fig1" TargetMode="External"/><Relationship Id="rId5" Type="http://schemas.openxmlformats.org/officeDocument/2006/relationships/hyperlink" Target="http://onlinelibrary.wiley.com/doi/10.1002/bjs.v99.3/issuetoc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4" descr="DSCN17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4" name="Line 5"/>
          <p:cNvSpPr>
            <a:spLocks noChangeShapeType="1"/>
          </p:cNvSpPr>
          <p:nvPr/>
        </p:nvSpPr>
        <p:spPr bwMode="auto">
          <a:xfrm flipH="1">
            <a:off x="6537325" y="1062038"/>
            <a:ext cx="3608388" cy="17684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15715" name="Line 8"/>
          <p:cNvSpPr>
            <a:spLocks noChangeShapeType="1"/>
          </p:cNvSpPr>
          <p:nvPr/>
        </p:nvSpPr>
        <p:spPr bwMode="auto">
          <a:xfrm flipV="1">
            <a:off x="2224088" y="3954463"/>
            <a:ext cx="1593850" cy="69215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115716" name="Text Box 9"/>
          <p:cNvSpPr txBox="1">
            <a:spLocks noChangeArrowheads="1"/>
          </p:cNvSpPr>
          <p:nvPr/>
        </p:nvSpPr>
        <p:spPr bwMode="auto">
          <a:xfrm>
            <a:off x="9361488" y="1906588"/>
            <a:ext cx="173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it-IT"/>
              <a:t>PARATIROIDE</a:t>
            </a:r>
          </a:p>
        </p:txBody>
      </p:sp>
      <p:sp>
        <p:nvSpPr>
          <p:cNvPr id="115717" name="Text Box 10"/>
          <p:cNvSpPr txBox="1">
            <a:spLocks noChangeArrowheads="1"/>
          </p:cNvSpPr>
          <p:nvPr/>
        </p:nvSpPr>
        <p:spPr bwMode="auto">
          <a:xfrm>
            <a:off x="2490788" y="4637088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it-IT">
                <a:solidFill>
                  <a:srgbClr val="FFFF66"/>
                </a:solidFill>
              </a:rPr>
              <a:t>RLN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6" name="file19216811522_1714587101.mp4">
            <a:hlinkClick r:id="" action="ppaction://media"/>
          </p:cNvPr>
          <p:cNvPicPr>
            <a:picLocks noGrp="1" noChangeAspect="1" noChangeArrowheads="1"/>
          </p:cNvPicPr>
          <p:nvPr>
            <p:ph idx="4294967295"/>
            <a:videoFile r:link="rId1"/>
            <p:extLst>
              <p:ext uri="{DAA4B4D4-6D71-4841-9C94-3DE7FCFB9230}">
                <p14:media xmlns="" xmlns:p14="http://schemas.microsoft.com/office/powerpoint/2010/main" r:link="rId3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9" fill="hold"/>
                                        <p:tgtEl>
                                          <p:spTgt spid="1464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643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64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64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43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8" name="Rectangle 6"/>
          <p:cNvSpPr>
            <a:spLocks noChangeArrowheads="1"/>
          </p:cNvSpPr>
          <p:nvPr/>
        </p:nvSpPr>
        <p:spPr bwMode="auto">
          <a:xfrm>
            <a:off x="6053138" y="5195888"/>
            <a:ext cx="597693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58700" bIns="0" anchor="ctr">
            <a:spAutoFit/>
          </a:bodyPr>
          <a:lstStyle/>
          <a:p>
            <a:pPr algn="ctr"/>
            <a:r>
              <a:rPr lang="en-US" sz="1000" b="1">
                <a:solidFill>
                  <a:schemeClr val="bg1"/>
                </a:solidFill>
              </a:rPr>
              <a:t>Potential role for carbon nanoparticles identification and preservation in situ of parathyroid glands during total thyroidectomy and central compartment node dissection</a:t>
            </a:r>
          </a:p>
          <a:p>
            <a:pPr algn="ctr"/>
            <a:r>
              <a:rPr lang="en-US" sz="1000">
                <a:solidFill>
                  <a:schemeClr val="bg1"/>
                </a:solidFill>
                <a:hlinkClick r:id="rId3"/>
              </a:rPr>
              <a:t>Jialei Gu</a:t>
            </a:r>
            <a:r>
              <a:rPr lang="en-US" sz="1000">
                <a:solidFill>
                  <a:schemeClr val="bg1"/>
                </a:solidFill>
              </a:rPr>
              <a:t>,* </a:t>
            </a:r>
            <a:r>
              <a:rPr lang="en-US" sz="1000">
                <a:solidFill>
                  <a:schemeClr val="bg1"/>
                </a:solidFill>
                <a:hlinkClick r:id="rId4"/>
              </a:rPr>
              <a:t>Jiafeng Wang</a:t>
            </a:r>
            <a:r>
              <a:rPr lang="en-US" sz="1000">
                <a:solidFill>
                  <a:schemeClr val="bg1"/>
                </a:solidFill>
              </a:rPr>
              <a:t>,* </a:t>
            </a:r>
            <a:r>
              <a:rPr lang="en-US" sz="1000">
                <a:solidFill>
                  <a:schemeClr val="bg1"/>
                </a:solidFill>
                <a:hlinkClick r:id="rId5"/>
              </a:rPr>
              <a:t>Xilin Nie</a:t>
            </a:r>
            <a:r>
              <a:rPr lang="en-US" sz="1000">
                <a:solidFill>
                  <a:schemeClr val="bg1"/>
                </a:solidFill>
              </a:rPr>
              <a:t>, </a:t>
            </a:r>
            <a:r>
              <a:rPr lang="en-US" sz="1000">
                <a:solidFill>
                  <a:schemeClr val="bg1"/>
                </a:solidFill>
                <a:hlinkClick r:id="rId6"/>
              </a:rPr>
              <a:t>Wendong Wang</a:t>
            </a:r>
            <a:r>
              <a:rPr lang="en-US" sz="1000">
                <a:solidFill>
                  <a:schemeClr val="bg1"/>
                </a:solidFill>
              </a:rPr>
              <a:t>, and </a:t>
            </a:r>
            <a:r>
              <a:rPr lang="en-US" sz="1000">
                <a:solidFill>
                  <a:schemeClr val="bg1"/>
                </a:solidFill>
                <a:hlinkClick r:id="rId7"/>
              </a:rPr>
              <a:t>Jinbiao Shang</a:t>
            </a:r>
            <a:endParaRPr lang="en-US" sz="1000">
              <a:solidFill>
                <a:schemeClr val="bg1"/>
              </a:solidFill>
            </a:endParaRPr>
          </a:p>
          <a:p>
            <a:pPr algn="ctr"/>
            <a:r>
              <a:rPr lang="it-IT" sz="1000">
                <a:solidFill>
                  <a:schemeClr val="bg1"/>
                </a:solidFill>
              </a:rPr>
              <a:t>Departments of Head and Neck Surgery, Zhejiang Cancer Hospital, Wenzhou Medical University, China</a:t>
            </a:r>
            <a:endParaRPr lang="en-US" sz="1000">
              <a:solidFill>
                <a:schemeClr val="bg1"/>
              </a:solidFill>
            </a:endParaRPr>
          </a:p>
          <a:p>
            <a:pPr algn="ctr"/>
            <a:r>
              <a:rPr lang="en-US" sz="1000" b="1">
                <a:solidFill>
                  <a:schemeClr val="bg1"/>
                </a:solidFill>
              </a:rPr>
              <a:t>Address correspondence to:</a:t>
            </a:r>
            <a:r>
              <a:rPr lang="en-US" sz="1000">
                <a:solidFill>
                  <a:schemeClr val="bg1"/>
                </a:solidFill>
              </a:rPr>
              <a:t> Jinbiao Shang, Department of Head and Neck Surgery, Zhejiang Cancer Hospital, Whenzhou Medical University, No. 38 Guangji Road, Hangzhou 310022, China. E-mail: </a:t>
            </a:r>
            <a:r>
              <a:rPr lang="en-US" sz="1000">
                <a:solidFill>
                  <a:schemeClr val="bg1"/>
                </a:solidFill>
                <a:hlinkClick r:id="rId8"/>
              </a:rPr>
              <a:t>moc.361@codoaibnijgnahs</a:t>
            </a:r>
            <a:endParaRPr lang="en-US" sz="1000">
              <a:solidFill>
                <a:schemeClr val="bg1"/>
              </a:solidFill>
            </a:endParaRPr>
          </a:p>
          <a:p>
            <a:pPr algn="ctr"/>
            <a:r>
              <a:rPr lang="en-US" sz="1000">
                <a:solidFill>
                  <a:schemeClr val="bg1"/>
                </a:solidFill>
              </a:rPr>
              <a:t>*Equal contributors.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3"/>
          <p:cNvSpPr>
            <a:spLocks/>
          </p:cNvSpPr>
          <p:nvPr/>
        </p:nvSpPr>
        <p:spPr bwMode="auto">
          <a:xfrm>
            <a:off x="369888" y="746125"/>
            <a:ext cx="10131425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85750" indent="-285750" eaLnBrk="0" hangingPunct="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it-IT" b="1" u="none">
                <a:solidFill>
                  <a:schemeClr val="tx2"/>
                </a:solidFill>
                <a:latin typeface="Arial Rounded MT Bold" pitchFamily="34" charset="0"/>
              </a:rPr>
              <a:t>IPOCALCEMIA  Ca &lt; 8 mg\dl </a:t>
            </a:r>
          </a:p>
          <a:p>
            <a:pPr marL="285750" indent="-285750" eaLnBrk="0" hangingPunct="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it-IT" b="1" u="none">
                <a:solidFill>
                  <a:schemeClr val="tx2"/>
                </a:solidFill>
                <a:latin typeface="Arial Rounded MT Bold" pitchFamily="34" charset="0"/>
              </a:rPr>
              <a:t>NADIR DELLA IPOCALCEMIA E’ 48-72h DOPO INTERVENTO  - TIMING DEI SINTOMI EVIDENTI</a:t>
            </a:r>
          </a:p>
          <a:p>
            <a:pPr marL="285750" indent="-285750" eaLnBrk="0" hangingPunct="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it-IT" b="1" u="none">
                <a:solidFill>
                  <a:schemeClr val="tx2"/>
                </a:solidFill>
                <a:latin typeface="Arial Rounded MT Bold" pitchFamily="34" charset="0"/>
              </a:rPr>
              <a:t>PTH  Valori Normali = 15 – 65 pg\ml</a:t>
            </a:r>
          </a:p>
          <a:p>
            <a:pPr marL="285750" indent="-285750" eaLnBrk="0" hangingPunct="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it-IT" b="1" u="none">
                <a:solidFill>
                  <a:schemeClr val="tx2"/>
                </a:solidFill>
                <a:latin typeface="Arial Rounded MT Bold" pitchFamily="34" charset="0"/>
              </a:rPr>
              <a:t>RAPIDA EMIVITA DEL PTH CONSENTE IL DOSAGGIO IN RECOVERY ROOM O DAY SURGERY UNIT.</a:t>
            </a:r>
          </a:p>
          <a:p>
            <a:pPr marL="285750" indent="-285750" eaLnBrk="0" hangingPunct="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endParaRPr lang="it-IT" b="1" u="none">
              <a:solidFill>
                <a:schemeClr val="tx2"/>
              </a:solidFill>
              <a:latin typeface="Arial Rounded MT Bold" pitchFamily="34" charset="0"/>
            </a:endParaRPr>
          </a:p>
          <a:p>
            <a:pPr marL="285750" indent="-285750" eaLnBrk="0" hangingPunct="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endParaRPr lang="it-IT" u="none">
              <a:latin typeface="Calibri" pitchFamily="34" charset="0"/>
            </a:endParaRPr>
          </a:p>
          <a:p>
            <a:pPr marL="285750" indent="-285750" eaLnBrk="0" hangingPunct="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endParaRPr lang="it-IT" u="none">
              <a:latin typeface="Calibri" pitchFamily="34" charset="0"/>
            </a:endParaRPr>
          </a:p>
        </p:txBody>
      </p:sp>
      <p:pic>
        <p:nvPicPr>
          <p:cNvPr id="117762" name="Picture 4" descr="IMG_086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37275" y="2328863"/>
            <a:ext cx="6054725" cy="452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3" name="Picture 6" descr="provette-fondo-conico-15ml-originali-falcon-in-pp-sfu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775" y="2778125"/>
            <a:ext cx="4787900" cy="390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4" name="Text Box 5"/>
          <p:cNvSpPr txBox="1">
            <a:spLocks noChangeArrowheads="1"/>
          </p:cNvSpPr>
          <p:nvPr/>
        </p:nvSpPr>
        <p:spPr bwMode="auto">
          <a:xfrm>
            <a:off x="722313" y="3548063"/>
            <a:ext cx="1828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it-IT" u="none">
                <a:solidFill>
                  <a:srgbClr val="0000FF"/>
                </a:solidFill>
              </a:rPr>
              <a:t>PTH = 18 minuti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5" name="Text Box 5"/>
          <p:cNvSpPr txBox="1">
            <a:spLocks noChangeArrowheads="1"/>
          </p:cNvSpPr>
          <p:nvPr/>
        </p:nvSpPr>
        <p:spPr bwMode="auto">
          <a:xfrm>
            <a:off x="3046413" y="571500"/>
            <a:ext cx="6537325" cy="2014538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it-IT" b="1" i="1" u="none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Houlton JJ (2011)</a:t>
            </a:r>
          </a:p>
          <a:p>
            <a:pPr defTabSz="914400">
              <a:defRPr/>
            </a:pPr>
            <a:endParaRPr lang="it-IT" b="1" i="1" u="none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914400">
              <a:buFontTx/>
              <a:buChar char="•"/>
              <a:defRPr/>
            </a:pPr>
            <a:r>
              <a:rPr lang="it-IT" b="1" i="1" u="none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it-IT" b="1" u="none">
                <a:solidFill>
                  <a:srgbClr val="FF3300"/>
                </a:solidFill>
              </a:rPr>
              <a:t>PACU-PTH  &gt; 30 pg\ml = ONE day surgery - no terapia</a:t>
            </a:r>
          </a:p>
          <a:p>
            <a:pPr defTabSz="914400">
              <a:buFontTx/>
              <a:buChar char="•"/>
              <a:defRPr/>
            </a:pPr>
            <a:endParaRPr lang="it-IT" b="1" u="none">
              <a:solidFill>
                <a:srgbClr val="FF3300"/>
              </a:solidFill>
            </a:endParaRPr>
          </a:p>
          <a:p>
            <a:pPr defTabSz="914400">
              <a:buFontTx/>
              <a:buChar char="•"/>
              <a:defRPr/>
            </a:pPr>
            <a:r>
              <a:rPr lang="it-IT" b="1" u="none">
                <a:solidFill>
                  <a:srgbClr val="FF3300"/>
                </a:solidFill>
              </a:rPr>
              <a:t>PACU–PTH  tra 20 – 30 pg\ml = ONE day surgery + terapia</a:t>
            </a:r>
          </a:p>
          <a:p>
            <a:pPr defTabSz="914400">
              <a:buFontTx/>
              <a:buChar char="•"/>
              <a:defRPr/>
            </a:pPr>
            <a:endParaRPr lang="it-IT" b="1" u="none">
              <a:solidFill>
                <a:srgbClr val="FF3300"/>
              </a:solidFill>
            </a:endParaRPr>
          </a:p>
          <a:p>
            <a:pPr defTabSz="914400">
              <a:buFontTx/>
              <a:buChar char="•"/>
              <a:defRPr/>
            </a:pPr>
            <a:r>
              <a:rPr lang="it-IT" b="1" u="none">
                <a:solidFill>
                  <a:srgbClr val="FF3300"/>
                </a:solidFill>
              </a:rPr>
              <a:t>PACU-PTH &lt; 20 pg\ml = Ricovero + terapia </a:t>
            </a:r>
          </a:p>
        </p:txBody>
      </p:sp>
      <p:pic>
        <p:nvPicPr>
          <p:cNvPr id="118786" name="Picture 6" descr="a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788" y="684213"/>
            <a:ext cx="1149350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7" name="Picture 7" descr="es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625" y="4243388"/>
            <a:ext cx="9790113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8" name="Text Box 8"/>
          <p:cNvSpPr txBox="1">
            <a:spLocks noChangeArrowheads="1"/>
          </p:cNvSpPr>
          <p:nvPr/>
        </p:nvSpPr>
        <p:spPr bwMode="auto">
          <a:xfrm>
            <a:off x="6272213" y="4905375"/>
            <a:ext cx="3209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it-IT" b="1">
                <a:solidFill>
                  <a:schemeClr val="accent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Rounded MT Bold" pitchFamily="34" charset="0"/>
              </a:rPr>
              <a:t>PTH  alla 4h postoperatoria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12192000" cy="145573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it-IT" b="1" i="1" cap="none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EMORRAGIA – EMATOMA POSTOPERATORIO</a:t>
            </a:r>
          </a:p>
        </p:txBody>
      </p:sp>
      <p:sp>
        <p:nvSpPr>
          <p:cNvPr id="73730" name="Rectangle 3"/>
          <p:cNvSpPr>
            <a:spLocks noGrp="1"/>
          </p:cNvSpPr>
          <p:nvPr>
            <p:ph type="body" idx="4294967295"/>
          </p:nvPr>
        </p:nvSpPr>
        <p:spPr>
          <a:xfrm>
            <a:off x="758825" y="2332038"/>
            <a:ext cx="10093325" cy="4525962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it-IT" sz="3200" b="1">
                <a:solidFill>
                  <a:srgbClr val="FFCC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INCIDENZA DA 0.6 a 2.1 %</a:t>
            </a:r>
          </a:p>
          <a:p>
            <a:pPr>
              <a:lnSpc>
                <a:spcPct val="90000"/>
              </a:lnSpc>
              <a:defRPr/>
            </a:pPr>
            <a:endParaRPr lang="it-IT" sz="3200" b="1">
              <a:solidFill>
                <a:srgbClr val="FFCC99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r>
              <a:rPr lang="it-IT" sz="3200" b="1">
                <a:solidFill>
                  <a:srgbClr val="FFCC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50% ENTRO LE 6 h POSTOPERATORIE</a:t>
            </a:r>
          </a:p>
          <a:p>
            <a:pPr>
              <a:lnSpc>
                <a:spcPct val="90000"/>
              </a:lnSpc>
              <a:defRPr/>
            </a:pPr>
            <a:endParaRPr lang="it-IT" sz="3200" b="1">
              <a:solidFill>
                <a:srgbClr val="FFCC99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r>
              <a:rPr lang="it-IT" sz="3200" b="1">
                <a:solidFill>
                  <a:srgbClr val="FFCC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&gt; 20 % TRA LA 7 h E 23 h POSTOPERATORIA</a:t>
            </a:r>
          </a:p>
          <a:p>
            <a:pPr>
              <a:lnSpc>
                <a:spcPct val="90000"/>
              </a:lnSpc>
              <a:defRPr/>
            </a:pPr>
            <a:endParaRPr lang="it-IT" sz="3200" b="1">
              <a:solidFill>
                <a:srgbClr val="FFCC99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r>
              <a:rPr lang="it-IT" sz="3200" b="1">
                <a:solidFill>
                  <a:srgbClr val="FFCC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&lt; 20 % OLTRE LA 24 h POSTOPERATORIA + FREQUENTEMENTE EMATOMI O RACCOLTE STABILI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endParaRPr lang="it-IT" sz="2800" b="1">
              <a:solidFill>
                <a:srgbClr val="FFCC99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endParaRPr lang="it-IT" sz="1400" b="1">
              <a:solidFill>
                <a:srgbClr val="FFCC99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endParaRPr lang="it-IT" sz="1400"/>
          </a:p>
        </p:txBody>
      </p:sp>
      <p:pic>
        <p:nvPicPr>
          <p:cNvPr id="119811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53625" y="2330450"/>
            <a:ext cx="1395413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4"/>
          <p:cNvSpPr>
            <a:spLocks noChangeArrowheads="1"/>
          </p:cNvSpPr>
          <p:nvPr/>
        </p:nvSpPr>
        <p:spPr bwMode="auto">
          <a:xfrm>
            <a:off x="352425" y="825500"/>
            <a:ext cx="6197600" cy="58737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38088" anchor="ctr">
            <a:spAutoFit/>
          </a:bodyPr>
          <a:lstStyle/>
          <a:p>
            <a:pPr algn="ctr"/>
            <a:r>
              <a:rPr lang="it-IT" b="1" u="none">
                <a:solidFill>
                  <a:schemeClr val="bg1"/>
                </a:solidFill>
              </a:rPr>
              <a:t>Complications after thyroid gland operations in Germany</a:t>
            </a:r>
          </a:p>
          <a:p>
            <a:pPr algn="ctr"/>
            <a:r>
              <a:rPr lang="it-IT" b="1" u="none">
                <a:solidFill>
                  <a:schemeClr val="bg1"/>
                </a:solidFill>
              </a:rPr>
              <a:t>A routine data analysis of 66,902 AOK patients</a:t>
            </a:r>
          </a:p>
        </p:txBody>
      </p:sp>
      <p:sp>
        <p:nvSpPr>
          <p:cNvPr id="120834" name="Rectangle 5"/>
          <p:cNvSpPr>
            <a:spLocks noChangeArrowheads="1"/>
          </p:cNvSpPr>
          <p:nvPr/>
        </p:nvSpPr>
        <p:spPr bwMode="auto">
          <a:xfrm>
            <a:off x="6096000" y="2306638"/>
            <a:ext cx="6096000" cy="29591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it-IT" u="none">
                <a:solidFill>
                  <a:schemeClr val="bg1"/>
                </a:solidFill>
              </a:rPr>
              <a:t>Chirurg</a:t>
            </a:r>
          </a:p>
          <a:p>
            <a:pPr defTabSz="914400"/>
            <a:r>
              <a:rPr lang="it-IT" u="none">
                <a:solidFill>
                  <a:schemeClr val="bg1"/>
                </a:solidFill>
              </a:rPr>
              <a:t>DOI 10.1007/s00104-016-0267-1</a:t>
            </a:r>
          </a:p>
          <a:p>
            <a:pPr defTabSz="914400"/>
            <a:r>
              <a:rPr lang="it-IT" u="none">
                <a:solidFill>
                  <a:schemeClr val="bg1"/>
                </a:solidFill>
              </a:rPr>
              <a:t>© Springer-Verlag Berlin Heidelberg 2016</a:t>
            </a:r>
          </a:p>
          <a:p>
            <a:pPr defTabSz="914400"/>
            <a:r>
              <a:rPr lang="it-IT" u="none">
                <a:solidFill>
                  <a:schemeClr val="bg1"/>
                </a:solidFill>
              </a:rPr>
              <a:t>M. Maneck1 · C. Dotzenrath2 · H. Dralle3 · C. Fahlenbrach4 · R. Paschke5 ·</a:t>
            </a:r>
          </a:p>
          <a:p>
            <a:pPr defTabSz="914400"/>
            <a:r>
              <a:rPr lang="it-IT" u="none">
                <a:solidFill>
                  <a:schemeClr val="bg1"/>
                </a:solidFill>
              </a:rPr>
              <a:t>T. Steinmüller6 · E. Tusch7 · E. Jeschke1 · C. Günster1</a:t>
            </a:r>
          </a:p>
          <a:p>
            <a:pPr defTabSz="914400"/>
            <a:r>
              <a:rPr lang="it-IT" sz="1000" u="none">
                <a:solidFill>
                  <a:schemeClr val="bg1"/>
                </a:solidFill>
              </a:rPr>
              <a:t>1Wissenschaftliches Institut der AOK, Berlin, Deutschland</a:t>
            </a:r>
          </a:p>
          <a:p>
            <a:pPr defTabSz="914400"/>
            <a:r>
              <a:rPr lang="it-IT" sz="1000" u="none">
                <a:solidFill>
                  <a:schemeClr val="bg1"/>
                </a:solidFill>
              </a:rPr>
              <a:t>2 Klinik für Endokrine Chirurgie, Helios KlinikumWuppertal,Wuppertal,Deutschland</a:t>
            </a:r>
          </a:p>
          <a:p>
            <a:pPr defTabSz="914400"/>
            <a:r>
              <a:rPr lang="it-IT" sz="1000" u="none">
                <a:solidFill>
                  <a:schemeClr val="bg1"/>
                </a:solidFill>
              </a:rPr>
              <a:t>3Universitätsklinik für Allgemein-, Viszeral- und Gefäßchirurgie, Universitätsklinikum Halle (Saale), Halle</a:t>
            </a:r>
          </a:p>
          <a:p>
            <a:pPr defTabSz="914400"/>
            <a:r>
              <a:rPr lang="it-IT" sz="1000" u="none">
                <a:solidFill>
                  <a:schemeClr val="bg1"/>
                </a:solidFill>
              </a:rPr>
              <a:t>(Saale), Deutschland</a:t>
            </a:r>
          </a:p>
          <a:p>
            <a:pPr defTabSz="914400"/>
            <a:r>
              <a:rPr lang="it-IT" sz="1000" u="none">
                <a:solidFill>
                  <a:schemeClr val="bg1"/>
                </a:solidFill>
              </a:rPr>
              <a:t>4AOK-Bundesverband, Berlin, Deutschland</a:t>
            </a:r>
          </a:p>
          <a:p>
            <a:pPr defTabSz="914400"/>
            <a:r>
              <a:rPr lang="it-IT" sz="1000" u="none">
                <a:solidFill>
                  <a:schemeClr val="bg1"/>
                </a:solidFill>
              </a:rPr>
              <a:t>5 Klinik für Endokrinologie und Nephrologie, Universität Leipzig, Leipzig, Deutschland</a:t>
            </a:r>
          </a:p>
          <a:p>
            <a:pPr defTabSz="914400"/>
            <a:r>
              <a:rPr lang="it-IT" sz="1000" u="none">
                <a:solidFill>
                  <a:schemeClr val="bg1"/>
                </a:solidFill>
              </a:rPr>
              <a:t>6 Zentrum für Endokrine Chirurgie, DRK Kliniken Berlin/Westend, Berlin, Deutschland</a:t>
            </a:r>
          </a:p>
          <a:p>
            <a:pPr defTabSz="914400"/>
            <a:r>
              <a:rPr lang="it-IT" sz="1000" u="none">
                <a:solidFill>
                  <a:schemeClr val="bg1"/>
                </a:solidFill>
              </a:rPr>
              <a:t>7Medizinischer Dienst der Krankenversicherung Berlin-Brandenburg, Berlin, Deutschland</a:t>
            </a:r>
          </a:p>
        </p:txBody>
      </p:sp>
      <p:sp>
        <p:nvSpPr>
          <p:cNvPr id="120835" name="Text Box 6"/>
          <p:cNvSpPr txBox="1">
            <a:spLocks noChangeArrowheads="1"/>
          </p:cNvSpPr>
          <p:nvPr/>
        </p:nvSpPr>
        <p:spPr bwMode="auto">
          <a:xfrm>
            <a:off x="439738" y="2784475"/>
            <a:ext cx="5346700" cy="1616075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>
              <a:buFontTx/>
              <a:buChar char="•"/>
            </a:pPr>
            <a:r>
              <a:rPr lang="it-IT" sz="2000" u="none">
                <a:solidFill>
                  <a:srgbClr val="FF3300"/>
                </a:solidFill>
                <a:latin typeface="Arial Rounded MT Bold" pitchFamily="34" charset="0"/>
              </a:rPr>
              <a:t>PARALISI VOCALE PERMANENTE = 1,5%</a:t>
            </a:r>
          </a:p>
          <a:p>
            <a:pPr defTabSz="914400">
              <a:buFontTx/>
              <a:buChar char="•"/>
            </a:pPr>
            <a:endParaRPr lang="it-IT" sz="2000" u="none">
              <a:solidFill>
                <a:srgbClr val="FF3300"/>
              </a:solidFill>
              <a:latin typeface="Arial Rounded MT Bold" pitchFamily="34" charset="0"/>
            </a:endParaRPr>
          </a:p>
          <a:p>
            <a:pPr defTabSz="914400">
              <a:buFontTx/>
              <a:buChar char="•"/>
            </a:pPr>
            <a:r>
              <a:rPr lang="it-IT" sz="2000" u="none">
                <a:solidFill>
                  <a:srgbClr val="FF3300"/>
                </a:solidFill>
                <a:latin typeface="Arial Rounded MT Bold" pitchFamily="34" charset="0"/>
              </a:rPr>
              <a:t>EMORRAGIA – EMATOMA = 1,8%</a:t>
            </a:r>
          </a:p>
          <a:p>
            <a:pPr defTabSz="914400">
              <a:buFontTx/>
              <a:buChar char="•"/>
            </a:pPr>
            <a:endParaRPr lang="it-IT" sz="2000" u="none">
              <a:solidFill>
                <a:srgbClr val="FF3300"/>
              </a:solidFill>
              <a:latin typeface="Arial Rounded MT Bold" pitchFamily="34" charset="0"/>
            </a:endParaRPr>
          </a:p>
          <a:p>
            <a:pPr defTabSz="914400">
              <a:buFontTx/>
              <a:buChar char="•"/>
            </a:pPr>
            <a:r>
              <a:rPr lang="it-IT" sz="2000" u="none">
                <a:solidFill>
                  <a:srgbClr val="FF3300"/>
                </a:solidFill>
                <a:latin typeface="Arial Rounded MT Bold" pitchFamily="34" charset="0"/>
              </a:rPr>
              <a:t>INFEZIONE = 0,4 %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96850" y="5894388"/>
            <a:ext cx="10053638" cy="328612"/>
          </a:xfrm>
          <a:noFill/>
        </p:spPr>
        <p:txBody>
          <a:bodyPr wrap="square" lIns="0" tIns="14112" rIns="0" bIns="0" numCol="1" anchorCtr="0" compatLnSpc="1">
            <a:prstTxWarp prst="textNoShape">
              <a:avLst/>
            </a:prstTxWarp>
          </a:bodyPr>
          <a:lstStyle/>
          <a:p>
            <a:pPr defTabSz="449263"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1200" b="1" cap="none">
                <a:ln>
                  <a:noFill/>
                </a:ln>
              </a:rPr>
              <a:t>Risk factors for postoperative bleeding after thyroid surgery</a:t>
            </a: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075" y="211138"/>
            <a:ext cx="11782425" cy="5564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0" cy="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153988" y="6205538"/>
            <a:ext cx="8335962" cy="504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4702" rIns="90000" bIns="45000"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sz="1100" b="1" u="none">
                <a:cs typeface="DejaVu Sans" pitchFamily="34" charset="0"/>
              </a:rPr>
              <a:t>British Journal of Surgery</a:t>
            </a:r>
            <a:r>
              <a:rPr lang="en-GB" sz="1100" u="none">
                <a:cs typeface="DejaVu Sans" pitchFamily="34" charset="0"/>
              </a:rPr>
              <a:t/>
            </a:r>
            <a:br>
              <a:rPr lang="en-GB" sz="1100" u="none">
                <a:cs typeface="DejaVu Sans" pitchFamily="34" charset="0"/>
              </a:rPr>
            </a:br>
            <a:r>
              <a:rPr lang="en-GB" sz="1100" u="none">
                <a:cs typeface="DejaVu Sans" pitchFamily="34" charset="0"/>
                <a:hlinkClick r:id="rId5"/>
              </a:rPr>
              <a:t>Volume 99, Issue 3, </a:t>
            </a:r>
            <a:r>
              <a:rPr lang="en-GB" sz="1100" u="none">
                <a:cs typeface="DejaVu Sans" pitchFamily="34" charset="0"/>
              </a:rPr>
              <a:t>pages 373-379, 9 JAN 2012 DOI: 10.1002/bjs.7824</a:t>
            </a:r>
            <a:br>
              <a:rPr lang="en-GB" sz="1100" u="none">
                <a:cs typeface="DejaVu Sans" pitchFamily="34" charset="0"/>
              </a:rPr>
            </a:br>
            <a:r>
              <a:rPr lang="en-GB" sz="1100" u="none">
                <a:cs typeface="DejaVu Sans" pitchFamily="34" charset="0"/>
                <a:hlinkClick r:id="rId6"/>
              </a:rPr>
              <a:t>http://onlinelibrary.wiley.com/doi/10.1002/bjs.7824/full#fig1</a:t>
            </a:r>
          </a:p>
        </p:txBody>
      </p:sp>
      <p:sp>
        <p:nvSpPr>
          <p:cNvPr id="121861" name="Text Box 6"/>
          <p:cNvSpPr txBox="1">
            <a:spLocks noChangeArrowheads="1"/>
          </p:cNvSpPr>
          <p:nvPr/>
        </p:nvSpPr>
        <p:spPr bwMode="auto">
          <a:xfrm>
            <a:off x="6075363" y="6121400"/>
            <a:ext cx="50673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it-IT" u="none"/>
              <a:t>Promberger R……e al. N = 30142 Tiroidectomie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6" name="Picture 4" descr="978-3-319-20523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0350" y="4791075"/>
            <a:ext cx="14573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3"/>
          <p:cNvSpPr>
            <a:spLocks/>
          </p:cNvSpPr>
          <p:nvPr/>
        </p:nvSpPr>
        <p:spPr bwMode="auto">
          <a:xfrm>
            <a:off x="782638" y="2927350"/>
            <a:ext cx="10131425" cy="364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85750" indent="-285750" eaLnBrk="0" hangingPunct="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endParaRPr lang="it-IT" u="none">
              <a:latin typeface="Calibri" pitchFamily="34" charset="0"/>
            </a:endParaRPr>
          </a:p>
          <a:p>
            <a:pPr marL="285750" indent="-285750" eaLnBrk="0" hangingPunct="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it-IT" sz="2400" i="1" u="none">
                <a:solidFill>
                  <a:srgbClr val="FFCC99"/>
                </a:solidFill>
                <a:latin typeface="Cooper Black" pitchFamily="18" charset="0"/>
              </a:rPr>
              <a:t>EMOSTASI ACCURATA - MANOVRA DI VALSALVA</a:t>
            </a:r>
          </a:p>
          <a:p>
            <a:pPr marL="285750" indent="-285750" eaLnBrk="0" hangingPunct="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it-IT" sz="2400" i="1" u="none">
                <a:solidFill>
                  <a:schemeClr val="tx2"/>
                </a:solidFill>
                <a:latin typeface="Cooper Black" pitchFamily="18" charset="0"/>
              </a:rPr>
              <a:t>CORRETTO UTILIZZO DI ENERGY BASED DEVICES</a:t>
            </a:r>
          </a:p>
          <a:p>
            <a:pPr marL="285750" indent="-285750" eaLnBrk="0" hangingPunct="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it-IT" sz="2400" i="1" u="none">
                <a:solidFill>
                  <a:srgbClr val="FFCC99"/>
                </a:solidFill>
                <a:latin typeface="Cooper Black" pitchFamily="18" charset="0"/>
              </a:rPr>
              <a:t>SUTURA SOLO PARZIALE DEI MM. PRELARINGEI E DRENAGGIO ????</a:t>
            </a:r>
          </a:p>
          <a:p>
            <a:pPr marL="285750" indent="-285750" eaLnBrk="0" hangingPunct="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it-IT" sz="2400" i="1" u="none">
                <a:solidFill>
                  <a:schemeClr val="tx2"/>
                </a:solidFill>
                <a:latin typeface="Cooper Black" pitchFamily="18" charset="0"/>
              </a:rPr>
              <a:t>CONTROLLO DI TOSSE – NAUSEA – VOMITO</a:t>
            </a:r>
          </a:p>
          <a:p>
            <a:pPr marL="285750" indent="-285750" eaLnBrk="0" hangingPunct="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it-IT" sz="2400" i="1" u="none">
                <a:solidFill>
                  <a:srgbClr val="FFCC99"/>
                </a:solidFill>
                <a:latin typeface="Cooper Black" pitchFamily="18" charset="0"/>
              </a:rPr>
              <a:t>MEDICAZIONE NON COMPRESSIVA – SOLO STERI STRIP – EVIDENZA RAPIDA DI RACCOLTE</a:t>
            </a:r>
          </a:p>
          <a:p>
            <a:pPr marL="285750" indent="-285750" eaLnBrk="0" hangingPunct="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r>
              <a:rPr lang="it-IT" sz="2400" i="1" u="none">
                <a:solidFill>
                  <a:schemeClr val="tx2"/>
                </a:solidFill>
                <a:latin typeface="Cooper Black" pitchFamily="18" charset="0"/>
              </a:rPr>
              <a:t>BEDSIDE DECOMPRESSION PRIMA DI TENTARE L’INTUBAZIONE</a:t>
            </a:r>
          </a:p>
          <a:p>
            <a:pPr marL="285750" indent="-285750" eaLnBrk="0" hangingPunct="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endParaRPr lang="it-IT" u="none">
              <a:solidFill>
                <a:schemeClr val="tx2"/>
              </a:solidFill>
              <a:latin typeface="Calibri" pitchFamily="34" charset="0"/>
            </a:endParaRPr>
          </a:p>
          <a:p>
            <a:pPr marL="285750" indent="-285750" eaLnBrk="0" hangingPunct="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endParaRPr lang="it-IT" u="none">
              <a:latin typeface="Calibri" pitchFamily="34" charset="0"/>
            </a:endParaRPr>
          </a:p>
          <a:p>
            <a:pPr marL="285750" indent="-285750" eaLnBrk="0" hangingPunct="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endParaRPr lang="it-IT" u="none">
              <a:latin typeface="Calibri" pitchFamily="34" charset="0"/>
            </a:endParaRPr>
          </a:p>
          <a:p>
            <a:pPr marL="285750" indent="-285750" eaLnBrk="0" hangingPunct="0">
              <a:spcAft>
                <a:spcPts val="1000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endParaRPr lang="it-IT" u="none">
              <a:latin typeface="Calibri" pitchFamily="34" charset="0"/>
            </a:endParaRPr>
          </a:p>
        </p:txBody>
      </p:sp>
      <p:sp>
        <p:nvSpPr>
          <p:cNvPr id="124930" name="Rectangle 3"/>
          <p:cNvSpPr>
            <a:spLocks noChangeArrowheads="1"/>
          </p:cNvSpPr>
          <p:nvPr/>
        </p:nvSpPr>
        <p:spPr bwMode="auto">
          <a:xfrm>
            <a:off x="444500" y="509588"/>
            <a:ext cx="11296650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it-IT" sz="4400" b="1" i="1">
                <a:solidFill>
                  <a:srgbClr val="FF0000"/>
                </a:solidFill>
              </a:rPr>
              <a:t>Consigli di buona pratica chirurgica:</a:t>
            </a:r>
          </a:p>
          <a:p>
            <a:pPr defTabSz="914400">
              <a:spcBef>
                <a:spcPct val="50000"/>
              </a:spcBef>
            </a:pPr>
            <a:endParaRPr lang="it-IT" sz="4400" u="none"/>
          </a:p>
        </p:txBody>
      </p:sp>
      <p:pic>
        <p:nvPicPr>
          <p:cNvPr id="124931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01275" y="5395913"/>
            <a:ext cx="175260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e">
  <a:themeElements>
    <a:clrScheme name="Celestiale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4061</TotalTime>
  <Words>548</Words>
  <Application>Microsoft Office PowerPoint</Application>
  <PresentationFormat>Personalizzato</PresentationFormat>
  <Paragraphs>67</Paragraphs>
  <Slides>10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Celestiale</vt:lpstr>
      <vt:lpstr>Diapositiva 1</vt:lpstr>
      <vt:lpstr>Diapositiva 2</vt:lpstr>
      <vt:lpstr>Diapositiva 3</vt:lpstr>
      <vt:lpstr>Diapositiva 4</vt:lpstr>
      <vt:lpstr>EMORRAGIA – EMATOMA POSTOPERATORIO</vt:lpstr>
      <vt:lpstr>Diapositiva 6</vt:lpstr>
      <vt:lpstr>Risk factors for postoperative bleeding after thyroid surgery</vt:lpstr>
      <vt:lpstr>Diapositiva 8</vt:lpstr>
      <vt:lpstr>Diapositiva 9</vt:lpstr>
      <vt:lpstr>Diapositiva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CHIRURGIA TIROIDEA 2.0</dc:title>
  <dc:creator>utente</dc:creator>
  <cp:lastModifiedBy>Filippo</cp:lastModifiedBy>
  <cp:revision>274</cp:revision>
  <dcterms:created xsi:type="dcterms:W3CDTF">2016-05-01T09:36:04Z</dcterms:created>
  <dcterms:modified xsi:type="dcterms:W3CDTF">2016-11-22T22:29:28Z</dcterms:modified>
</cp:coreProperties>
</file>